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arla" pitchFamily="2" charset="0"/>
      <p:regular r:id="rId34"/>
      <p:bold r:id="rId35"/>
      <p:italic r:id="rId36"/>
      <p:boldItalic r:id="rId37"/>
    </p:embeddedFont>
    <p:embeddedFont>
      <p:font typeface="Montserrat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122"/>
  </p:normalViewPr>
  <p:slideViewPr>
    <p:cSldViewPr snapToGrid="0" snapToObjects="1">
      <p:cViewPr varScale="1">
        <p:scale>
          <a:sx n="96" d="100"/>
          <a:sy n="96" d="100"/>
        </p:scale>
        <p:origin x="2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49cbf45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49cbf45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7945800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79458002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5f99a1b0c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5f99a1b0c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76f56571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76f56571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76f56571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76f56571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ef8d310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ef8d310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ef8d310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2ef8d310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809c52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7809c52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809c52a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809c52a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8ce04c4b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8ce04c4b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75f99a1b0c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75f99a1b0c_1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945800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945800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5e90b7ee4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5e90b7ee4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5f99a1b0c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5f99a1b0c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606b1b7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606b1b7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7606b1b79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7606b1b79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606b1b79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606b1b79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5f99a1b0c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5f99a1b0c_1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60a4177b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60a4177b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876f565717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876f565717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e90b7e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e90b7e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5e90b7e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5e90b7e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76f56571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76f56571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76f56571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76f56571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e90b7ee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e90b7ee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e90b7ee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5e90b7ee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5e90b7ee4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5e90b7ee4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C7F4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TITLE_1_1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228600" y="-13917"/>
            <a:ext cx="8229315" cy="6886021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0" name="Google Shape;60;p11"/>
          <p:cNvSpPr/>
          <p:nvPr/>
        </p:nvSpPr>
        <p:spPr>
          <a:xfrm>
            <a:off x="0" y="-13917"/>
            <a:ext cx="8229315" cy="6886021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11"/>
          <p:cNvSpPr txBox="1"/>
          <p:nvPr/>
        </p:nvSpPr>
        <p:spPr>
          <a:xfrm>
            <a:off x="799645" y="930233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838250" y="2209800"/>
            <a:ext cx="5324100" cy="30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▣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□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209250" y="-12900"/>
            <a:ext cx="3076750" cy="6889261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6" name="Google Shape;66;p12"/>
          <p:cNvSpPr/>
          <p:nvPr/>
        </p:nvSpPr>
        <p:spPr>
          <a:xfrm>
            <a:off x="-19350" y="-12900"/>
            <a:ext cx="3076750" cy="6889261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09704" y="5489167"/>
            <a:ext cx="1609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4ECDC4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3863725"/>
            <a:ext cx="45054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3817852"/>
            <a:ext cx="24465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200"/>
              <a:buNone/>
              <a:defRPr sz="2200">
                <a:solidFill>
                  <a:srgbClr val="73849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528066"/>
            <a:ext cx="4809000" cy="43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672320"/>
            <a:ext cx="1957200" cy="947980"/>
            <a:chOff x="801025" y="1367520"/>
            <a:chExt cx="1957200" cy="947980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367520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rgbClr val="454F5B"/>
                  </a:solidFill>
                </a:rPr>
                <a:t>‘’</a:t>
              </a:r>
              <a:endParaRPr sz="9400" b="1">
                <a:solidFill>
                  <a:srgbClr val="454F5B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399" y="1543300"/>
              <a:ext cx="772200" cy="772200"/>
            </a:xfrm>
            <a:prstGeom prst="rect">
              <a:avLst/>
            </a:prstGeom>
            <a:noFill/>
            <a:ln w="76200" cap="flat" cmpd="sng">
              <a:solidFill>
                <a:srgbClr val="454F5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25017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321088" y="1857900"/>
            <a:ext cx="25017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5950976" y="1857900"/>
            <a:ext cx="25017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5780100"/>
            <a:ext cx="8229600" cy="9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738498"/>
              </a:buClr>
              <a:buSzPts val="1800"/>
              <a:buNone/>
              <a:defRPr sz="1800">
                <a:solidFill>
                  <a:srgbClr val="738498"/>
                </a:solidFill>
              </a:defRPr>
            </a:lvl1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805198" y="5718589"/>
            <a:ext cx="1533600" cy="1377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738498"/>
                </a:solidFill>
              </a:defRPr>
            </a:lvl1pPr>
            <a:lvl2pPr lvl="1">
              <a:buNone/>
              <a:defRPr>
                <a:solidFill>
                  <a:srgbClr val="738498"/>
                </a:solidFill>
              </a:defRPr>
            </a:lvl2pPr>
            <a:lvl3pPr lvl="2">
              <a:buNone/>
              <a:defRPr>
                <a:solidFill>
                  <a:srgbClr val="738498"/>
                </a:solidFill>
              </a:defRPr>
            </a:lvl3pPr>
            <a:lvl4pPr lvl="3">
              <a:buNone/>
              <a:defRPr>
                <a:solidFill>
                  <a:srgbClr val="738498"/>
                </a:solidFill>
              </a:defRPr>
            </a:lvl4pPr>
            <a:lvl5pPr lvl="4">
              <a:buNone/>
              <a:defRPr>
                <a:solidFill>
                  <a:srgbClr val="738498"/>
                </a:solidFill>
              </a:defRPr>
            </a:lvl5pPr>
            <a:lvl6pPr lvl="5">
              <a:buNone/>
              <a:defRPr>
                <a:solidFill>
                  <a:srgbClr val="738498"/>
                </a:solidFill>
              </a:defRPr>
            </a:lvl6pPr>
            <a:lvl7pPr lvl="6">
              <a:buNone/>
              <a:defRPr>
                <a:solidFill>
                  <a:srgbClr val="738498"/>
                </a:solidFill>
              </a:defRPr>
            </a:lvl7pPr>
            <a:lvl8pPr lvl="7">
              <a:buNone/>
              <a:defRPr>
                <a:solidFill>
                  <a:srgbClr val="738498"/>
                </a:solidFill>
              </a:defRPr>
            </a:lvl8pPr>
            <a:lvl9pPr lvl="8">
              <a:buNone/>
              <a:defRPr>
                <a:solidFill>
                  <a:srgbClr val="73849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4ECDC4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18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9.pn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F5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ctrTitle"/>
          </p:nvPr>
        </p:nvSpPr>
        <p:spPr>
          <a:xfrm>
            <a:off x="62800" y="3863725"/>
            <a:ext cx="55644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Didn’t You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Listen to Me? 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Humans’ Perceptions and Experience when Controlling Transparent Models</a:t>
            </a:r>
            <a:endParaRPr sz="2400"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5702463" y="3392225"/>
            <a:ext cx="3441600" cy="19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/>
              <a:t>Alison Smith-Renner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alison.renner@wbbinc.com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700" y="6123238"/>
            <a:ext cx="1723077" cy="5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702475" y="0"/>
            <a:ext cx="3441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HCIL Workshop on Human-Centered AI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May 28, 2020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" name="Google Shape;83;p15" descr="Image result for umd logo imag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638" y="6022125"/>
            <a:ext cx="727275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Modeling for Algorithm Experts and Non Experts 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00" y="2909850"/>
            <a:ext cx="2922826" cy="17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/>
          <p:nvPr/>
        </p:nvSpPr>
        <p:spPr>
          <a:xfrm>
            <a:off x="691200" y="4011850"/>
            <a:ext cx="390000" cy="45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2684450" y="4277950"/>
            <a:ext cx="390000" cy="455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4"/>
          <p:cNvSpPr/>
          <p:nvPr/>
        </p:nvSpPr>
        <p:spPr>
          <a:xfrm>
            <a:off x="5547250" y="2251101"/>
            <a:ext cx="3009600" cy="2331900"/>
          </a:xfrm>
          <a:prstGeom prst="cloudCallout">
            <a:avLst>
              <a:gd name="adj1" fmla="val -60777"/>
              <a:gd name="adj2" fmla="val 39523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525" y="4054513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t="55836"/>
          <a:stretch/>
        </p:blipFill>
        <p:spPr>
          <a:xfrm>
            <a:off x="5913208" y="2858963"/>
            <a:ext cx="2193592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 txBox="1"/>
          <p:nvPr/>
        </p:nvSpPr>
        <p:spPr>
          <a:xfrm>
            <a:off x="5948475" y="2555463"/>
            <a:ext cx="35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?</a:t>
            </a:r>
            <a:endParaRPr sz="1800" b="1"/>
          </a:p>
        </p:txBody>
      </p:sp>
      <p:sp>
        <p:nvSpPr>
          <p:cNvPr id="234" name="Google Shape;234;p24"/>
          <p:cNvSpPr txBox="1"/>
          <p:nvPr/>
        </p:nvSpPr>
        <p:spPr>
          <a:xfrm>
            <a:off x="7162400" y="2396963"/>
            <a:ext cx="35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?</a:t>
            </a:r>
            <a:endParaRPr sz="1800" b="1"/>
          </a:p>
        </p:txBody>
      </p:sp>
      <p:sp>
        <p:nvSpPr>
          <p:cNvPr id="235" name="Google Shape;235;p24"/>
          <p:cNvSpPr txBox="1"/>
          <p:nvPr/>
        </p:nvSpPr>
        <p:spPr>
          <a:xfrm>
            <a:off x="6646125" y="3355475"/>
            <a:ext cx="35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?</a:t>
            </a:r>
            <a:endParaRPr sz="1800" b="1"/>
          </a:p>
        </p:txBody>
      </p:sp>
      <p:sp>
        <p:nvSpPr>
          <p:cNvPr id="236" name="Google Shape;236;p24"/>
          <p:cNvSpPr/>
          <p:nvPr/>
        </p:nvSpPr>
        <p:spPr>
          <a:xfrm>
            <a:off x="5609950" y="2121488"/>
            <a:ext cx="2666400" cy="23319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6056650" y="2555475"/>
            <a:ext cx="1990800" cy="14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4" descr="Image result for map icon" title="http://www.iconarchive.com/show/osx-dock-replacement-icons-by-alienvalley/maps-icon.htm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8512" y="2868137"/>
            <a:ext cx="838625" cy="8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 descr="Image result for sports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0263" y="2850425"/>
            <a:ext cx="874025" cy="8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/>
        </p:nvSpPr>
        <p:spPr>
          <a:xfrm>
            <a:off x="696825" y="1976700"/>
            <a:ext cx="5461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How to improve low quality models?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200" y="3514733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/>
        </p:nvSpPr>
        <p:spPr>
          <a:xfrm>
            <a:off x="378350" y="4637700"/>
            <a:ext cx="48408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{base, home, baseball, coach, game, run, …}</a:t>
            </a:r>
            <a:endParaRPr sz="2000" b="1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378350" y="3296400"/>
            <a:ext cx="48408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{San, Cincinnati, Francisco, near, block, …}</a:t>
            </a:r>
            <a:endParaRPr sz="2000" b="1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378350" y="4594733"/>
            <a:ext cx="48408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{</a:t>
            </a:r>
            <a:r>
              <a:rPr lang="en" sz="2000" b="1" i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baseball</a:t>
            </a: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, base, home, coach, game, run, </a:t>
            </a:r>
            <a:r>
              <a:rPr lang="en" sz="2000" b="1" u="sng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inning</a:t>
            </a: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lang="en" sz="2000" b="1" u="sng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out</a:t>
            </a: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, …}</a:t>
            </a:r>
            <a:endParaRPr sz="2000" b="1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378350" y="3296400"/>
            <a:ext cx="48408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{Cincinnati, </a:t>
            </a:r>
            <a:r>
              <a:rPr lang="en" sz="2000" b="1" u="sng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San Francisco</a:t>
            </a:r>
            <a:r>
              <a:rPr lang="en" sz="2000" b="1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rPr>
              <a:t>, near, block, …}</a:t>
            </a:r>
            <a:endParaRPr sz="2000" b="1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378350" y="3185733"/>
            <a:ext cx="4682400" cy="1137600"/>
          </a:xfrm>
          <a:prstGeom prst="rect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378350" y="4538467"/>
            <a:ext cx="4682400" cy="1192500"/>
          </a:xfrm>
          <a:prstGeom prst="rect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Topic Modeling</a:t>
            </a:r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452175" y="1959425"/>
            <a:ext cx="82521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Non-expert users iteratively refine model during generation (e.g., adding words, removing topics)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Unpredictable Updates in Interactive Topic Modeling</a:t>
            </a:r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changes not always incorporated as specified (</a:t>
            </a:r>
            <a:r>
              <a:rPr lang="en" sz="2000" i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adherence</a:t>
            </a: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</a:pP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small changes to the topic model can propagate in unexpected ways (</a:t>
            </a:r>
            <a:r>
              <a:rPr lang="en" sz="2000" i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instability</a:t>
            </a:r>
            <a:r>
              <a:rPr lang="en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987950" y="4767392"/>
            <a:ext cx="24060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16161"/>
                </a:solidFill>
              </a:rPr>
              <a:t>{</a:t>
            </a:r>
            <a:r>
              <a:rPr lang="en" b="1" i="1">
                <a:solidFill>
                  <a:srgbClr val="616161"/>
                </a:solidFill>
              </a:rPr>
              <a:t>baseball</a:t>
            </a:r>
            <a:r>
              <a:rPr lang="en" b="1">
                <a:solidFill>
                  <a:srgbClr val="616161"/>
                </a:solidFill>
              </a:rPr>
              <a:t>, base, home, coach, game, run, </a:t>
            </a:r>
            <a:r>
              <a:rPr lang="en" b="1" u="sng">
                <a:solidFill>
                  <a:srgbClr val="616161"/>
                </a:solidFill>
              </a:rPr>
              <a:t>inning</a:t>
            </a:r>
            <a:r>
              <a:rPr lang="en" b="1">
                <a:solidFill>
                  <a:srgbClr val="616161"/>
                </a:solidFill>
              </a:rPr>
              <a:t>, </a:t>
            </a:r>
            <a:r>
              <a:rPr lang="en" b="1" u="sng">
                <a:solidFill>
                  <a:srgbClr val="616161"/>
                </a:solidFill>
              </a:rPr>
              <a:t>out</a:t>
            </a:r>
            <a:r>
              <a:rPr lang="en" b="1">
                <a:solidFill>
                  <a:srgbClr val="616161"/>
                </a:solidFill>
              </a:rPr>
              <a:t>, …}</a:t>
            </a:r>
            <a:endParaRPr b="1">
              <a:solidFill>
                <a:srgbClr val="616161"/>
              </a:solidFill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987950" y="3955800"/>
            <a:ext cx="26892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{Cincinnati, </a:t>
            </a:r>
            <a:r>
              <a:rPr lang="en" b="1" u="sng">
                <a:solidFill>
                  <a:schemeClr val="dk2"/>
                </a:solidFill>
              </a:rPr>
              <a:t>San Francisco</a:t>
            </a:r>
            <a:r>
              <a:rPr lang="en" b="1">
                <a:solidFill>
                  <a:schemeClr val="dk2"/>
                </a:solidFill>
              </a:rPr>
              <a:t>, near, block, …}</a:t>
            </a:r>
            <a:endParaRPr b="1">
              <a:solidFill>
                <a:schemeClr val="dk2"/>
              </a:solidFill>
            </a:endParaRPr>
          </a:p>
        </p:txBody>
      </p:sp>
      <p:cxnSp>
        <p:nvCxnSpPr>
          <p:cNvPr id="264" name="Google Shape;264;p26"/>
          <p:cNvCxnSpPr/>
          <p:nvPr/>
        </p:nvCxnSpPr>
        <p:spPr>
          <a:xfrm>
            <a:off x="3231150" y="4660379"/>
            <a:ext cx="2445900" cy="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Google Shape;265;p26"/>
          <p:cNvSpPr txBox="1"/>
          <p:nvPr/>
        </p:nvSpPr>
        <p:spPr>
          <a:xfrm>
            <a:off x="5791325" y="4018600"/>
            <a:ext cx="26892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{California, San Francisco, near, block, …}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5791325" y="4660367"/>
            <a:ext cx="24060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{inning, baseball, base, home, game, run, out, strike, ...}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150" y="3676900"/>
            <a:ext cx="1945899" cy="196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687" y="4298157"/>
            <a:ext cx="618821" cy="62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1800" y="5409176"/>
            <a:ext cx="1264575" cy="12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vs. Difficult to Validate Controls</a:t>
            </a:r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76" name="Google Shape;2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350" y="2720449"/>
            <a:ext cx="1102475" cy="11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00" y="2973813"/>
            <a:ext cx="1020875" cy="1020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27"/>
          <p:cNvGrpSpPr/>
          <p:nvPr/>
        </p:nvGrpSpPr>
        <p:grpSpPr>
          <a:xfrm>
            <a:off x="1378557" y="2508804"/>
            <a:ext cx="1279726" cy="1202114"/>
            <a:chOff x="3243347" y="2409804"/>
            <a:chExt cx="2223677" cy="2378539"/>
          </a:xfrm>
        </p:grpSpPr>
        <p:pic>
          <p:nvPicPr>
            <p:cNvPr id="279" name="Google Shape;27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43347" y="2409804"/>
              <a:ext cx="2223677" cy="2378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27"/>
            <p:cNvSpPr/>
            <p:nvPr/>
          </p:nvSpPr>
          <p:spPr>
            <a:xfrm>
              <a:off x="3470775" y="2959500"/>
              <a:ext cx="1769700" cy="10815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1" name="Google Shape;281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48150" y="2993213"/>
              <a:ext cx="1014075" cy="1014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2" name="Google Shape;282;p27"/>
          <p:cNvSpPr txBox="1"/>
          <p:nvPr/>
        </p:nvSpPr>
        <p:spPr>
          <a:xfrm>
            <a:off x="590700" y="4941500"/>
            <a:ext cx="27804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16161"/>
                </a:solidFill>
              </a:rPr>
              <a:t>{</a:t>
            </a:r>
            <a:r>
              <a:rPr lang="en" b="1" i="1">
                <a:solidFill>
                  <a:srgbClr val="616161"/>
                </a:solidFill>
              </a:rPr>
              <a:t>baseball</a:t>
            </a:r>
            <a:r>
              <a:rPr lang="en" b="1">
                <a:solidFill>
                  <a:srgbClr val="616161"/>
                </a:solidFill>
              </a:rPr>
              <a:t>, base, home, coach, game, run, </a:t>
            </a:r>
            <a:r>
              <a:rPr lang="en" b="1" u="sng">
                <a:solidFill>
                  <a:srgbClr val="616161"/>
                </a:solidFill>
              </a:rPr>
              <a:t>inning</a:t>
            </a:r>
            <a:r>
              <a:rPr lang="en" b="1">
                <a:solidFill>
                  <a:srgbClr val="616161"/>
                </a:solidFill>
              </a:rPr>
              <a:t>, </a:t>
            </a:r>
            <a:r>
              <a:rPr lang="en" b="1" u="sng">
                <a:solidFill>
                  <a:srgbClr val="616161"/>
                </a:solidFill>
              </a:rPr>
              <a:t>out</a:t>
            </a:r>
            <a:r>
              <a:rPr lang="en" b="1">
                <a:solidFill>
                  <a:srgbClr val="616161"/>
                </a:solidFill>
              </a:rPr>
              <a:t>, …}</a:t>
            </a:r>
            <a:endParaRPr b="1">
              <a:solidFill>
                <a:srgbClr val="616161"/>
              </a:solidFill>
            </a:endParaRPr>
          </a:p>
        </p:txBody>
      </p:sp>
      <p:sp>
        <p:nvSpPr>
          <p:cNvPr id="283" name="Google Shape;283;p27"/>
          <p:cNvSpPr txBox="1"/>
          <p:nvPr/>
        </p:nvSpPr>
        <p:spPr>
          <a:xfrm>
            <a:off x="590700" y="4129900"/>
            <a:ext cx="2889600" cy="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{Cincinnati, </a:t>
            </a:r>
            <a:r>
              <a:rPr lang="en" b="1" u="sng">
                <a:solidFill>
                  <a:schemeClr val="dk2"/>
                </a:solidFill>
              </a:rPr>
              <a:t>San Francisco</a:t>
            </a:r>
            <a:r>
              <a:rPr lang="en" b="1">
                <a:solidFill>
                  <a:schemeClr val="dk2"/>
                </a:solidFill>
              </a:rPr>
              <a:t>, near, block, …}</a:t>
            </a:r>
            <a:endParaRPr b="1">
              <a:solidFill>
                <a:schemeClr val="dk2"/>
              </a:solidFill>
            </a:endParaRPr>
          </a:p>
        </p:txBody>
      </p:sp>
      <p:pic>
        <p:nvPicPr>
          <p:cNvPr id="284" name="Google Shape;284;p27" descr="Thumbs Up And Down Icons - Download Free Vector Icons | Noun Projec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9163" y="3423025"/>
            <a:ext cx="728500" cy="7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 descr="Pandora Freshens Up Its Logo and App Icon as 'Plus' Radio Tier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8272" y="4268475"/>
            <a:ext cx="1823003" cy="1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>
            <a:off x="522450" y="2016350"/>
            <a:ext cx="3095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easy-to-validate controls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27"/>
          <p:cNvSpPr txBox="1"/>
          <p:nvPr/>
        </p:nvSpPr>
        <p:spPr>
          <a:xfrm>
            <a:off x="5068300" y="1940150"/>
            <a:ext cx="3384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difficult-to-validate controls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7"/>
          <p:cNvSpPr txBox="1"/>
          <p:nvPr/>
        </p:nvSpPr>
        <p:spPr>
          <a:xfrm>
            <a:off x="3617850" y="5470600"/>
            <a:ext cx="55377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users want controls, regardless of whether they “work” (Vaccaro et al. 2018)</a:t>
            </a:r>
            <a:endParaRPr sz="1000"/>
          </a:p>
        </p:txBody>
      </p:sp>
      <p:sp>
        <p:nvSpPr>
          <p:cNvPr id="289" name="Google Shape;289;p27"/>
          <p:cNvSpPr txBox="1"/>
          <p:nvPr/>
        </p:nvSpPr>
        <p:spPr>
          <a:xfrm>
            <a:off x="204850" y="6528600"/>
            <a:ext cx="88380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K. Vaccaro, D. Huang, M. Eslami, C. Sandvig, K. Hamilton, and K. Karahalios. The Illusion of Control: Placebo Effects in Control Settings. CHI (2018)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/>
        </p:nvSpPr>
        <p:spPr>
          <a:xfrm>
            <a:off x="3998800" y="1808750"/>
            <a:ext cx="4708500" cy="3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word to topic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remove word from topic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change word order in a topic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remove document from topic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split topic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merge topics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AutoNum type="arabicPeriod"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word to stop words (ignore from modeling)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2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96" name="Google Shape;296;p28"/>
          <p:cNvSpPr txBox="1"/>
          <p:nvPr/>
        </p:nvSpPr>
        <p:spPr>
          <a:xfrm>
            <a:off x="195850" y="6330950"/>
            <a:ext cx="8838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Lee, T. Y., Smith, A., Seppi, K., Elmqvist, N., Boyd-Graber, J., &amp; Findlater, L. (2017). The human touch: How non-expert users perceive, interpret, and fix topic models. </a:t>
            </a:r>
            <a:r>
              <a:rPr lang="en" sz="1000" i="1">
                <a:solidFill>
                  <a:srgbClr val="222222"/>
                </a:solidFill>
                <a:highlight>
                  <a:schemeClr val="lt1"/>
                </a:highlight>
              </a:rPr>
              <a:t>International Journal of Human-Computer Studies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</a:t>
            </a:r>
            <a:r>
              <a:rPr lang="en" sz="1000" i="1">
                <a:solidFill>
                  <a:srgbClr val="222222"/>
                </a:solidFill>
                <a:highlight>
                  <a:schemeClr val="lt1"/>
                </a:highlight>
              </a:rPr>
              <a:t>105</a:t>
            </a:r>
            <a:r>
              <a:rPr lang="en" sz="1000">
                <a:solidFill>
                  <a:srgbClr val="222222"/>
                </a:solidFill>
                <a:highlight>
                  <a:schemeClr val="lt1"/>
                </a:highlight>
              </a:rPr>
              <a:t>, 28-42.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00" y="3379067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/>
          <p:nvPr/>
        </p:nvSpPr>
        <p:spPr>
          <a:xfrm>
            <a:off x="1915600" y="2451767"/>
            <a:ext cx="1626000" cy="1703700"/>
          </a:xfrm>
          <a:prstGeom prst="cloudCallout">
            <a:avLst>
              <a:gd name="adj1" fmla="val -60777"/>
              <a:gd name="adj2" fmla="val 39523"/>
            </a:avLst>
          </a:prstGeom>
          <a:noFill/>
          <a:ln w="9525" cap="flat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38498"/>
              </a:solidFill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2144475" y="2910783"/>
            <a:ext cx="16260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738498"/>
                </a:solidFill>
                <a:latin typeface="Karla"/>
                <a:ea typeface="Karla"/>
                <a:cs typeface="Karla"/>
                <a:sym typeface="Karla"/>
              </a:rPr>
              <a:t>Add words...</a:t>
            </a:r>
            <a:endParaRPr i="1">
              <a:solidFill>
                <a:srgbClr val="738498"/>
              </a:solidFill>
              <a:latin typeface="Karla"/>
              <a:ea typeface="Karla"/>
              <a:cs typeface="Karla"/>
              <a:sym typeface="Karl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738498"/>
                </a:solidFill>
                <a:latin typeface="Karla"/>
                <a:ea typeface="Karla"/>
                <a:cs typeface="Karla"/>
                <a:sym typeface="Karla"/>
              </a:rPr>
              <a:t>Split topics..</a:t>
            </a:r>
            <a:endParaRPr i="1">
              <a:solidFill>
                <a:srgbClr val="73849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Desired Refinements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750" y="974875"/>
            <a:ext cx="6292074" cy="36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/>
          <p:nvPr/>
        </p:nvSpPr>
        <p:spPr>
          <a:xfrm>
            <a:off x="1438475" y="744025"/>
            <a:ext cx="6711635" cy="4744088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54F5B"/>
          </a:solidFill>
          <a:ln w="28575" cap="flat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body" idx="4294967295"/>
          </p:nvPr>
        </p:nvSpPr>
        <p:spPr>
          <a:xfrm>
            <a:off x="581100" y="4536775"/>
            <a:ext cx="7512900" cy="19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/>
              <a:t>ITM INTERFACE</a:t>
            </a:r>
            <a:endParaRPr sz="3000" b="1"/>
          </a:p>
        </p:txBody>
      </p:sp>
      <p:sp>
        <p:nvSpPr>
          <p:cNvPr id="308" name="Google Shape;308;p29"/>
          <p:cNvSpPr/>
          <p:nvPr/>
        </p:nvSpPr>
        <p:spPr>
          <a:xfrm>
            <a:off x="1726375" y="1236675"/>
            <a:ext cx="2167500" cy="3261900"/>
          </a:xfrm>
          <a:prstGeom prst="rect">
            <a:avLst/>
          </a:prstGeom>
          <a:noFill/>
          <a:ln w="381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9"/>
          <p:cNvSpPr/>
          <p:nvPr/>
        </p:nvSpPr>
        <p:spPr>
          <a:xfrm>
            <a:off x="4059450" y="1268175"/>
            <a:ext cx="3804000" cy="3261900"/>
          </a:xfrm>
          <a:prstGeom prst="rect">
            <a:avLst/>
          </a:prstGeom>
          <a:noFill/>
          <a:ln w="381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7610250" y="3035925"/>
            <a:ext cx="253200" cy="255000"/>
          </a:xfrm>
          <a:prstGeom prst="rect">
            <a:avLst/>
          </a:prstGeom>
          <a:noFill/>
          <a:ln w="381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5408350" y="1690600"/>
            <a:ext cx="707700" cy="255000"/>
          </a:xfrm>
          <a:prstGeom prst="rect">
            <a:avLst/>
          </a:prstGeom>
          <a:noFill/>
          <a:ln w="381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>
            <a:off x="7084650" y="1529950"/>
            <a:ext cx="253200" cy="255000"/>
          </a:xfrm>
          <a:prstGeom prst="rect">
            <a:avLst/>
          </a:prstGeom>
          <a:noFill/>
          <a:ln w="38100" cap="flat" cmpd="sng">
            <a:solidFill>
              <a:srgbClr val="C7F4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/>
        </p:nvSpPr>
        <p:spPr>
          <a:xfrm>
            <a:off x="838200" y="2132400"/>
            <a:ext cx="74202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Dataset: tweets complaining about air travel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Task: organize the tweets into different categories of complaints (e.g., lost luggage)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Think aloud and 20 minutes to perform task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Rated agreement with statements about adherence and instability</a:t>
            </a:r>
            <a:endParaRPr sz="2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129931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1743436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1" name="Google Shape;321;p30"/>
          <p:cNvSpPr/>
          <p:nvPr/>
        </p:nvSpPr>
        <p:spPr>
          <a:xfrm>
            <a:off x="218756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2631686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3" name="Google Shape;323;p30"/>
          <p:cNvSpPr/>
          <p:nvPr/>
        </p:nvSpPr>
        <p:spPr>
          <a:xfrm>
            <a:off x="307581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350911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5" name="Google Shape;325;p30"/>
          <p:cNvSpPr/>
          <p:nvPr/>
        </p:nvSpPr>
        <p:spPr>
          <a:xfrm>
            <a:off x="3953236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6" name="Google Shape;326;p30"/>
          <p:cNvSpPr/>
          <p:nvPr/>
        </p:nvSpPr>
        <p:spPr>
          <a:xfrm>
            <a:off x="439736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7" name="Google Shape;327;p30"/>
          <p:cNvSpPr/>
          <p:nvPr/>
        </p:nvSpPr>
        <p:spPr>
          <a:xfrm>
            <a:off x="4841486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8" name="Google Shape;328;p30"/>
          <p:cNvSpPr/>
          <p:nvPr/>
        </p:nvSpPr>
        <p:spPr>
          <a:xfrm>
            <a:off x="536181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29" name="Google Shape;329;p30"/>
          <p:cNvSpPr/>
          <p:nvPr/>
        </p:nvSpPr>
        <p:spPr>
          <a:xfrm>
            <a:off x="5805936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30" name="Google Shape;330;p30"/>
          <p:cNvSpPr/>
          <p:nvPr/>
        </p:nvSpPr>
        <p:spPr>
          <a:xfrm>
            <a:off x="6254861" y="1770588"/>
            <a:ext cx="320378" cy="45038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I: Exploratory, Think Aloud</a:t>
            </a:r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33" name="Google Shape;333;p30"/>
          <p:cNvSpPr txBox="1"/>
          <p:nvPr/>
        </p:nvSpPr>
        <p:spPr>
          <a:xfrm>
            <a:off x="187350" y="6146675"/>
            <a:ext cx="87693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Smith, A., Kumar, V., Boyd-Graber, J., Seppi, K., &amp; Findlater, L. (2018, March). Closing the loop: User-centered design and evaluation of a human-in-the-loop topic modeling system. In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23rd International Conference on Intelligent User Interfaces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(pp. 293-304).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>
            <a:spLocks noGrp="1"/>
          </p:cNvSpPr>
          <p:nvPr>
            <p:ph type="body" idx="4294967295"/>
          </p:nvPr>
        </p:nvSpPr>
        <p:spPr>
          <a:xfrm>
            <a:off x="286100" y="2312600"/>
            <a:ext cx="3996900" cy="12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“The refinements I made were applied as expected when I clicked update”</a:t>
            </a:r>
            <a:endParaRPr/>
          </a:p>
        </p:txBody>
      </p:sp>
      <p:sp>
        <p:nvSpPr>
          <p:cNvPr id="339" name="Google Shape;339;p31"/>
          <p:cNvSpPr txBox="1">
            <a:spLocks noGrp="1"/>
          </p:cNvSpPr>
          <p:nvPr>
            <p:ph type="title" idx="4294967295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Do users perceive a lack of adherence or instability?</a:t>
            </a:r>
            <a:endParaRPr>
              <a:solidFill>
                <a:srgbClr val="454F5B"/>
              </a:solidFill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850" y="4146322"/>
            <a:ext cx="3880199" cy="151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>
            <a:spLocks noGrp="1"/>
          </p:cNvSpPr>
          <p:nvPr>
            <p:ph type="body" idx="4294967295"/>
          </p:nvPr>
        </p:nvSpPr>
        <p:spPr>
          <a:xfrm>
            <a:off x="4798150" y="2285150"/>
            <a:ext cx="4283400" cy="10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“No changes other than the refinements I made occured when I clicked update”</a:t>
            </a:r>
            <a:endParaRPr/>
          </a:p>
        </p:txBody>
      </p:sp>
      <p:pic>
        <p:nvPicPr>
          <p:cNvPr id="342" name="Google Shape;3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683" y="4383097"/>
            <a:ext cx="3416566" cy="12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1"/>
          <p:cNvSpPr txBox="1"/>
          <p:nvPr/>
        </p:nvSpPr>
        <p:spPr>
          <a:xfrm>
            <a:off x="5335900" y="1901803"/>
            <a:ext cx="3207900" cy="5340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STABILITY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602100" y="1901799"/>
            <a:ext cx="3207900" cy="5340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ADHERENCE</a:t>
            </a:r>
            <a:endParaRPr sz="24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0" y="5574975"/>
            <a:ext cx="11385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4ECDC4"/>
                </a:solidFill>
                <a:latin typeface="Karla"/>
                <a:ea typeface="Karla"/>
                <a:cs typeface="Karla"/>
                <a:sym typeface="Karla"/>
              </a:rPr>
              <a:t>DISAGREE</a:t>
            </a:r>
            <a:endParaRPr b="1">
              <a:solidFill>
                <a:srgbClr val="4ECDC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6" name="Google Shape;346;p31"/>
          <p:cNvSpPr txBox="1"/>
          <p:nvPr/>
        </p:nvSpPr>
        <p:spPr>
          <a:xfrm>
            <a:off x="3361800" y="5586850"/>
            <a:ext cx="1283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4ECDC4"/>
                </a:solidFill>
                <a:latin typeface="Karla"/>
                <a:ea typeface="Karla"/>
                <a:cs typeface="Karla"/>
                <a:sym typeface="Karla"/>
              </a:rPr>
              <a:t>AGREE</a:t>
            </a:r>
            <a:endParaRPr b="1">
              <a:solidFill>
                <a:srgbClr val="4ECDC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47" name="Google Shape;347;p31"/>
          <p:cNvCxnSpPr/>
          <p:nvPr/>
        </p:nvCxnSpPr>
        <p:spPr>
          <a:xfrm>
            <a:off x="1138400" y="5812000"/>
            <a:ext cx="2484900" cy="0"/>
          </a:xfrm>
          <a:prstGeom prst="straightConnector1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" name="Google Shape;348;p31"/>
          <p:cNvSpPr txBox="1"/>
          <p:nvPr/>
        </p:nvSpPr>
        <p:spPr>
          <a:xfrm>
            <a:off x="4800600" y="5574975"/>
            <a:ext cx="11385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4ECDC4"/>
                </a:solidFill>
                <a:latin typeface="Karla"/>
                <a:ea typeface="Karla"/>
                <a:cs typeface="Karla"/>
                <a:sym typeface="Karla"/>
              </a:rPr>
              <a:t>DISAGREE</a:t>
            </a:r>
            <a:endParaRPr b="1">
              <a:solidFill>
                <a:srgbClr val="4ECDC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8162400" y="5510650"/>
            <a:ext cx="12831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4ECDC4"/>
                </a:solidFill>
                <a:latin typeface="Karla"/>
                <a:ea typeface="Karla"/>
                <a:cs typeface="Karla"/>
                <a:sym typeface="Karla"/>
              </a:rPr>
              <a:t>AGREE</a:t>
            </a:r>
            <a:endParaRPr b="1">
              <a:solidFill>
                <a:srgbClr val="4ECDC4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50" name="Google Shape;350;p31"/>
          <p:cNvCxnSpPr/>
          <p:nvPr/>
        </p:nvCxnSpPr>
        <p:spPr>
          <a:xfrm>
            <a:off x="5939000" y="5735800"/>
            <a:ext cx="2484900" cy="0"/>
          </a:xfrm>
          <a:prstGeom prst="straightConnector1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1" name="Google Shape;351;p3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 txBox="1">
            <a:spLocks noGrp="1"/>
          </p:cNvSpPr>
          <p:nvPr>
            <p:ph type="title" idx="4294967295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How are users affected by unpredictable controls</a:t>
            </a:r>
            <a:r>
              <a:rPr lang="en">
                <a:solidFill>
                  <a:srgbClr val="454F5B"/>
                </a:solidFill>
              </a:rPr>
              <a:t>?</a:t>
            </a:r>
            <a:endParaRPr>
              <a:solidFill>
                <a:srgbClr val="454F5B"/>
              </a:solidFill>
            </a:endParaRPr>
          </a:p>
        </p:txBody>
      </p:sp>
      <p:sp>
        <p:nvSpPr>
          <p:cNvPr id="357" name="Google Shape;357;p32"/>
          <p:cNvSpPr txBox="1"/>
          <p:nvPr/>
        </p:nvSpPr>
        <p:spPr>
          <a:xfrm>
            <a:off x="6146675" y="1363313"/>
            <a:ext cx="2380800" cy="5106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INSTABILITY</a:t>
            </a:r>
            <a:endParaRPr sz="22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61200" y="1370150"/>
            <a:ext cx="2785500" cy="5106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LACK OF ADHERENCE</a:t>
            </a:r>
            <a:endParaRPr sz="2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144150" y="1945023"/>
            <a:ext cx="2310000" cy="229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(after moving Southwest to the end of the list) “let me see what happens when I save...oh great, Southwest is back [at the front of the list].”</a:t>
            </a:r>
            <a:endParaRPr sz="1800" i="1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0" name="Google Shape;360;p32"/>
          <p:cNvSpPr txBox="1"/>
          <p:nvPr/>
        </p:nvSpPr>
        <p:spPr>
          <a:xfrm>
            <a:off x="2572763" y="1945025"/>
            <a:ext cx="2370900" cy="2295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(after adding a word that was put in front of the list) “I don’t think it should always give [my added word] importance, because </a:t>
            </a:r>
            <a:r>
              <a:rPr lang="en" sz="1800" i="1" u="sng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I could be wrong</a:t>
            </a: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.”</a:t>
            </a:r>
            <a:endParaRPr sz="1800" i="1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4853850" y="4486125"/>
            <a:ext cx="2071800" cy="1719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“New words were added on to the list to replace the ones removed. </a:t>
            </a:r>
            <a:r>
              <a:rPr lang="en" sz="1800" i="1" u="sng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It made the model better</a:t>
            </a: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.”</a:t>
            </a:r>
            <a:endParaRPr sz="1800" i="1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>
            <a:off x="6979550" y="4486125"/>
            <a:ext cx="2141700" cy="1719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“...but I remembered being happy with the topic and when that changed </a:t>
            </a:r>
            <a:r>
              <a:rPr lang="en" sz="1800" i="1" u="sng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it made me unhappy</a:t>
            </a:r>
            <a:r>
              <a:rPr lang="en" sz="1800" i="1">
                <a:solidFill>
                  <a:srgbClr val="666666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.”</a:t>
            </a:r>
            <a:endParaRPr sz="1800" i="1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63" name="Google Shape;363;p32"/>
          <p:cNvCxnSpPr>
            <a:stCxn id="361" idx="0"/>
            <a:endCxn id="364" idx="2"/>
          </p:cNvCxnSpPr>
          <p:nvPr/>
        </p:nvCxnSpPr>
        <p:spPr>
          <a:xfrm rot="10800000" flipH="1">
            <a:off x="5889750" y="2764725"/>
            <a:ext cx="1447200" cy="1721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32"/>
          <p:cNvSpPr txBox="1"/>
          <p:nvPr/>
        </p:nvSpPr>
        <p:spPr>
          <a:xfrm>
            <a:off x="5733125" y="1945023"/>
            <a:ext cx="3207900" cy="819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“I’m noticing a few extra words came up, I don’t know how.”</a:t>
            </a:r>
            <a:endParaRPr sz="1800" i="1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65" name="Google Shape;365;p32"/>
          <p:cNvCxnSpPr>
            <a:stCxn id="362" idx="0"/>
            <a:endCxn id="364" idx="2"/>
          </p:cNvCxnSpPr>
          <p:nvPr/>
        </p:nvCxnSpPr>
        <p:spPr>
          <a:xfrm rot="10800000">
            <a:off x="7337000" y="2764725"/>
            <a:ext cx="713400" cy="17214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6" name="Google Shape;366;p32"/>
          <p:cNvSpPr txBox="1"/>
          <p:nvPr/>
        </p:nvSpPr>
        <p:spPr>
          <a:xfrm>
            <a:off x="2932825" y="1363300"/>
            <a:ext cx="1920900" cy="5106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ADHERENCE</a:t>
            </a:r>
            <a:endParaRPr sz="2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67" name="Google Shape;3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7575" y="4260464"/>
            <a:ext cx="318075" cy="4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9900" y="4252369"/>
            <a:ext cx="424100" cy="4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4175" y="1886481"/>
            <a:ext cx="424100" cy="4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2950" y="1886469"/>
            <a:ext cx="424100" cy="4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I: Summary</a:t>
            </a:r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perceived adherence, mixed on instability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polarized by unpredictability in general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"/>
          <p:cNvSpPr txBox="1"/>
          <p:nvPr/>
        </p:nvSpPr>
        <p:spPr>
          <a:xfrm>
            <a:off x="1444475" y="5477225"/>
            <a:ext cx="93066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Study II: comparing modeling approaches... </a:t>
            </a: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187350" y="6146675"/>
            <a:ext cx="87693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Smith-Renner, A., Kumar, V., Boyd-Graber, J., Seppi, K., &amp; Findlater, L. (2020, March). Digging into user control: perceptions of adherence and instability in transparent models. In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25th International Conference on Intelligent User Interfaces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38" y="145425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850" y="6407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5075" y="3682773"/>
            <a:ext cx="1400037" cy="196005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309738" y="2240925"/>
            <a:ext cx="1893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Leah Findlater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4813850" y="2240925"/>
            <a:ext cx="2690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Jordan Boyd-Graber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859738" y="5642825"/>
            <a:ext cx="2690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Kevin Seppi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5900" y="2612650"/>
            <a:ext cx="698376" cy="69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 descr="Image result for umd logo image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5538" y="2674100"/>
            <a:ext cx="727275" cy="7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54662" y="6007037"/>
            <a:ext cx="698375" cy="69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7373" y="3716300"/>
            <a:ext cx="1893000" cy="18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4813825" y="5642825"/>
            <a:ext cx="2690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Varun Kumar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84825" y="6023775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II: Comparing Modeling Approaches</a:t>
            </a:r>
            <a:endParaRPr/>
          </a:p>
        </p:txBody>
      </p:sp>
      <p:sp>
        <p:nvSpPr>
          <p:cNvPr id="386" name="Google Shape;386;p34"/>
          <p:cNvSpPr txBox="1"/>
          <p:nvPr/>
        </p:nvSpPr>
        <p:spPr>
          <a:xfrm>
            <a:off x="1834200" y="2533700"/>
            <a:ext cx="2362200" cy="582600"/>
          </a:xfrm>
          <a:prstGeom prst="rect">
            <a:avLst/>
          </a:prstGeom>
          <a:solidFill>
            <a:srgbClr val="738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INFORMED PRIORS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4299275" y="3193750"/>
            <a:ext cx="2362200" cy="696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ECDC4"/>
                </a:solidFill>
              </a:rPr>
              <a:t>VARIATIONAL INFERENCE</a:t>
            </a:r>
            <a:endParaRPr sz="1800" b="1">
              <a:solidFill>
                <a:srgbClr val="4ECDC4"/>
              </a:solidFill>
            </a:endParaRPr>
          </a:p>
        </p:txBody>
      </p:sp>
      <p:sp>
        <p:nvSpPr>
          <p:cNvPr id="388" name="Google Shape;388;p34"/>
          <p:cNvSpPr txBox="1"/>
          <p:nvPr/>
        </p:nvSpPr>
        <p:spPr>
          <a:xfrm>
            <a:off x="6744625" y="3193750"/>
            <a:ext cx="2305500" cy="6963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GIBBS SAMPLING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236000" y="6275400"/>
            <a:ext cx="87693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Yang, Yi, Doug Downey, and Jordan Boyd-Graber. "Efficient methods for incorporating knowledge into topic models."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2015 Conference on Empirical Methods in Natural Language Processing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2015.</a:t>
            </a:r>
            <a:endParaRPr/>
          </a:p>
        </p:txBody>
      </p:sp>
      <p:sp>
        <p:nvSpPr>
          <p:cNvPr id="390" name="Google Shape;390;p3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91" name="Google Shape;391;p34"/>
          <p:cNvSpPr txBox="1"/>
          <p:nvPr/>
        </p:nvSpPr>
        <p:spPr>
          <a:xfrm>
            <a:off x="254975" y="5890700"/>
            <a:ext cx="87693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Kumar, Varun, Smith-Renner, Alison, Findlater, Leah, Seppi, Kevin, Boyd-Graber, Jordan. “Why Didn’t you Listen to Me? Comparing User Control of Human-in-the-Loop Topic Models. </a:t>
            </a:r>
            <a:r>
              <a:rPr lang="en" sz="1000" i="1">
                <a:solidFill>
                  <a:srgbClr val="222222"/>
                </a:solidFill>
                <a:highlight>
                  <a:srgbClr val="FFFFFF"/>
                </a:highlight>
              </a:rPr>
              <a:t>Proceedings of the Association of Computational Linguistics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2019.</a:t>
            </a:r>
            <a:endParaRPr/>
          </a:p>
        </p:txBody>
      </p:sp>
      <p:sp>
        <p:nvSpPr>
          <p:cNvPr id="392" name="Google Shape;392;p34"/>
          <p:cNvSpPr txBox="1"/>
          <p:nvPr/>
        </p:nvSpPr>
        <p:spPr>
          <a:xfrm>
            <a:off x="1834225" y="3193750"/>
            <a:ext cx="2362200" cy="6963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GIBBS SAMPLING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93" name="Google Shape;393;p34"/>
          <p:cNvSpPr txBox="1"/>
          <p:nvPr/>
        </p:nvSpPr>
        <p:spPr>
          <a:xfrm>
            <a:off x="4317575" y="2515500"/>
            <a:ext cx="2362200" cy="582600"/>
          </a:xfrm>
          <a:prstGeom prst="rect">
            <a:avLst/>
          </a:prstGeom>
          <a:solidFill>
            <a:srgbClr val="7384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INFORMED PRIORS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94" name="Google Shape;394;p34"/>
          <p:cNvSpPr txBox="1"/>
          <p:nvPr/>
        </p:nvSpPr>
        <p:spPr>
          <a:xfrm>
            <a:off x="6744500" y="2515500"/>
            <a:ext cx="2305500" cy="582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38498"/>
                </a:solidFill>
              </a:rPr>
              <a:t>CONSTRAINTS</a:t>
            </a:r>
            <a:endParaRPr sz="1800" b="1">
              <a:solidFill>
                <a:srgbClr val="738498"/>
              </a:solidFill>
            </a:endParaRPr>
          </a:p>
        </p:txBody>
      </p:sp>
      <p:sp>
        <p:nvSpPr>
          <p:cNvPr id="395" name="Google Shape;395;p34"/>
          <p:cNvSpPr txBox="1"/>
          <p:nvPr/>
        </p:nvSpPr>
        <p:spPr>
          <a:xfrm>
            <a:off x="1689325" y="2039850"/>
            <a:ext cx="2305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400"/>
              <a:buFont typeface="Montserrat"/>
              <a:buAutoNum type="arabicPeriod"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info-gibbs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6" name="Google Shape;396;p34"/>
          <p:cNvSpPr txBox="1"/>
          <p:nvPr/>
        </p:nvSpPr>
        <p:spPr>
          <a:xfrm>
            <a:off x="4224200" y="2003450"/>
            <a:ext cx="2305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2. info-vb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7" name="Google Shape;397;p34"/>
          <p:cNvSpPr txBox="1"/>
          <p:nvPr/>
        </p:nvSpPr>
        <p:spPr>
          <a:xfrm>
            <a:off x="6759075" y="2003450"/>
            <a:ext cx="2305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3. cons-gibbs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8" name="Google Shape;398;p34"/>
          <p:cNvSpPr txBox="1"/>
          <p:nvPr/>
        </p:nvSpPr>
        <p:spPr>
          <a:xfrm>
            <a:off x="83725" y="2616800"/>
            <a:ext cx="1688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user input:</a:t>
            </a:r>
            <a:endParaRPr sz="2000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9" name="Google Shape;399;p34"/>
          <p:cNvSpPr txBox="1"/>
          <p:nvPr/>
        </p:nvSpPr>
        <p:spPr>
          <a:xfrm>
            <a:off x="145800" y="3258750"/>
            <a:ext cx="1688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inference:</a:t>
            </a:r>
            <a:endParaRPr sz="2000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1784850" y="4066750"/>
            <a:ext cx="2305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738498"/>
              </a:buClr>
              <a:buSzPts val="2400"/>
              <a:buFont typeface="Montserrat"/>
              <a:buChar char="+"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faster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4346725" y="3995713"/>
            <a:ext cx="2708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+ stability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2" name="Google Shape;402;p34"/>
          <p:cNvSpPr txBox="1"/>
          <p:nvPr/>
        </p:nvSpPr>
        <p:spPr>
          <a:xfrm>
            <a:off x="1583250" y="4484750"/>
            <a:ext cx="2708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+ adherence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4252600" y="4479913"/>
            <a:ext cx="2708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+ adherence</a:t>
            </a:r>
            <a:endParaRPr sz="24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>
            <a:off x="2345525" y="5407763"/>
            <a:ext cx="72450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*all implementations are slow (average 15-20 seconds per refinement)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410" name="Google Shape;4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900" y="2759275"/>
            <a:ext cx="852950" cy="8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313" y="2759275"/>
            <a:ext cx="852950" cy="8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375" y="2759275"/>
            <a:ext cx="852950" cy="8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5"/>
          <p:cNvSpPr txBox="1"/>
          <p:nvPr/>
        </p:nvSpPr>
        <p:spPr>
          <a:xfrm>
            <a:off x="1204450" y="3139975"/>
            <a:ext cx="291900" cy="3774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4" name="Google Shape;414;p35"/>
          <p:cNvSpPr txBox="1"/>
          <p:nvPr/>
        </p:nvSpPr>
        <p:spPr>
          <a:xfrm>
            <a:off x="4060100" y="3139975"/>
            <a:ext cx="291900" cy="3774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5" name="Google Shape;415;p35"/>
          <p:cNvSpPr txBox="1"/>
          <p:nvPr/>
        </p:nvSpPr>
        <p:spPr>
          <a:xfrm>
            <a:off x="6819375" y="3139975"/>
            <a:ext cx="291900" cy="3774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3351649" y="1292207"/>
            <a:ext cx="608965" cy="705250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4013238" y="1490013"/>
            <a:ext cx="11874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X 100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18" name="Google Shape;418;p35"/>
          <p:cNvCxnSpPr>
            <a:endCxn id="410" idx="0"/>
          </p:cNvCxnSpPr>
          <p:nvPr/>
        </p:nvCxnSpPr>
        <p:spPr>
          <a:xfrm flipH="1">
            <a:off x="1597375" y="1936375"/>
            <a:ext cx="2628900" cy="82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9" name="Google Shape;419;p35"/>
          <p:cNvCxnSpPr>
            <a:endCxn id="411" idx="0"/>
          </p:cNvCxnSpPr>
          <p:nvPr/>
        </p:nvCxnSpPr>
        <p:spPr>
          <a:xfrm>
            <a:off x="4235188" y="1945375"/>
            <a:ext cx="234600" cy="8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35"/>
          <p:cNvCxnSpPr>
            <a:endCxn id="412" idx="0"/>
          </p:cNvCxnSpPr>
          <p:nvPr/>
        </p:nvCxnSpPr>
        <p:spPr>
          <a:xfrm>
            <a:off x="4235350" y="1945375"/>
            <a:ext cx="3010500" cy="81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21" name="Google Shape;421;p35"/>
          <p:cNvPicPr preferRelativeResize="0"/>
          <p:nvPr/>
        </p:nvPicPr>
        <p:blipFill rotWithShape="1">
          <a:blip r:embed="rId4">
            <a:alphaModFix/>
          </a:blip>
          <a:srcRect t="7321" b="12130"/>
          <a:stretch/>
        </p:blipFill>
        <p:spPr>
          <a:xfrm>
            <a:off x="2928436" y="4162587"/>
            <a:ext cx="2736602" cy="163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938" y="5582350"/>
            <a:ext cx="524700" cy="5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/>
        </p:nvSpPr>
        <p:spPr>
          <a:xfrm>
            <a:off x="1995900" y="6204500"/>
            <a:ext cx="52221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Frustrating? Adherence? Instability? ...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4" name="Google Shape;424;p35"/>
          <p:cNvSpPr txBox="1"/>
          <p:nvPr/>
        </p:nvSpPr>
        <p:spPr>
          <a:xfrm>
            <a:off x="833975" y="3517375"/>
            <a:ext cx="1938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info-gibbs</a:t>
            </a:r>
            <a:endParaRPr sz="20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5" name="Google Shape;425;p35"/>
          <p:cNvSpPr txBox="1"/>
          <p:nvPr/>
        </p:nvSpPr>
        <p:spPr>
          <a:xfrm>
            <a:off x="3547300" y="3540150"/>
            <a:ext cx="1283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info-vb</a:t>
            </a:r>
            <a:endParaRPr sz="20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6" name="Google Shape;426;p35"/>
          <p:cNvSpPr txBox="1"/>
          <p:nvPr/>
        </p:nvSpPr>
        <p:spPr>
          <a:xfrm>
            <a:off x="6507075" y="3612225"/>
            <a:ext cx="1892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const-gibbs</a:t>
            </a:r>
            <a:endParaRPr sz="2000" b="1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II</a:t>
            </a:r>
            <a:endParaRPr/>
          </a:p>
        </p:txBody>
      </p:sp>
      <p:pic>
        <p:nvPicPr>
          <p:cNvPr id="428" name="Google Shape;42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69800" y="634295"/>
            <a:ext cx="1938000" cy="83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3400"/>
          </a:xfrm>
          <a:prstGeom prst="rect">
            <a:avLst/>
          </a:prstGeom>
          <a:solidFill>
            <a:srgbClr val="4ECDC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Q: Did users perceive lack of adherence?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34" name="Google Shape;434;p3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435" name="Google Shape;435;p36"/>
          <p:cNvPicPr preferRelativeResize="0"/>
          <p:nvPr/>
        </p:nvPicPr>
        <p:blipFill rotWithShape="1">
          <a:blip r:embed="rId3">
            <a:alphaModFix/>
          </a:blip>
          <a:srcRect b="71682"/>
          <a:stretch/>
        </p:blipFill>
        <p:spPr>
          <a:xfrm>
            <a:off x="1042375" y="1836250"/>
            <a:ext cx="4548675" cy="129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36"/>
          <p:cNvCxnSpPr/>
          <p:nvPr/>
        </p:nvCxnSpPr>
        <p:spPr>
          <a:xfrm rot="10800000" flipH="1">
            <a:off x="1142325" y="2970650"/>
            <a:ext cx="383100" cy="9000"/>
          </a:xfrm>
          <a:prstGeom prst="straightConnector1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36"/>
          <p:cNvSpPr/>
          <p:nvPr/>
        </p:nvSpPr>
        <p:spPr>
          <a:xfrm>
            <a:off x="1042375" y="2659075"/>
            <a:ext cx="4659000" cy="472500"/>
          </a:xfrm>
          <a:prstGeom prst="rect">
            <a:avLst/>
          </a:prstGeom>
          <a:noFill/>
          <a:ln w="381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6"/>
          <p:cNvSpPr txBox="1"/>
          <p:nvPr/>
        </p:nvSpPr>
        <p:spPr>
          <a:xfrm>
            <a:off x="196625" y="1113650"/>
            <a:ext cx="8053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“The tool </a:t>
            </a:r>
            <a:r>
              <a:rPr lang="en" sz="2000" u="sng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made the changes</a:t>
            </a: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 I asked it to make”</a:t>
            </a:r>
            <a:endParaRPr sz="2000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36"/>
          <p:cNvSpPr txBox="1"/>
          <p:nvPr/>
        </p:nvSpPr>
        <p:spPr>
          <a:xfrm>
            <a:off x="5823600" y="2704675"/>
            <a:ext cx="1538100" cy="3813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4ECDC4"/>
                </a:highlight>
                <a:latin typeface="Montserrat"/>
                <a:ea typeface="Montserrat"/>
                <a:cs typeface="Montserrat"/>
                <a:sym typeface="Montserrat"/>
              </a:rPr>
              <a:t>least adherent</a:t>
            </a:r>
            <a:endParaRPr b="1">
              <a:solidFill>
                <a:schemeClr val="lt1"/>
              </a:solidFill>
              <a:highlight>
                <a:srgbClr val="4ECDC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0" name="Google Shape;440;p36"/>
          <p:cNvCxnSpPr/>
          <p:nvPr/>
        </p:nvCxnSpPr>
        <p:spPr>
          <a:xfrm rot="10800000" flipH="1">
            <a:off x="3482175" y="3353600"/>
            <a:ext cx="2031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1" name="Google Shape;441;p36"/>
          <p:cNvSpPr txBox="1"/>
          <p:nvPr/>
        </p:nvSpPr>
        <p:spPr>
          <a:xfrm>
            <a:off x="3384375" y="3353600"/>
            <a:ext cx="33105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system adhered to input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47" name="Google Shape;447;p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1300"/>
          </a:xfrm>
          <a:prstGeom prst="rect">
            <a:avLst/>
          </a:prstGeom>
          <a:solidFill>
            <a:srgbClr val="4ECDC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Q: How were users affected by lack of adherence?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48" name="Google Shape;448;p37"/>
          <p:cNvSpPr txBox="1">
            <a:spLocks noGrp="1"/>
          </p:cNvSpPr>
          <p:nvPr>
            <p:ph type="body" idx="4294967295"/>
          </p:nvPr>
        </p:nvSpPr>
        <p:spPr>
          <a:xfrm>
            <a:off x="691200" y="110665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Unlike “difficult-to-validate” findings (Vaccaro et al. 2018)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Second most disliked (22%) and most unexpected (36%) of the characteristics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➔"/>
            </a:pPr>
            <a:r>
              <a:rPr lang="en"/>
              <a:t>Refinements that did not work as expected (e.g., change word order and add word) were less popular than those that did (e.g., merge topics)</a:t>
            </a:r>
            <a:endParaRPr/>
          </a:p>
        </p:txBody>
      </p:sp>
      <p:sp>
        <p:nvSpPr>
          <p:cNvPr id="449" name="Google Shape;449;p37"/>
          <p:cNvSpPr txBox="1"/>
          <p:nvPr/>
        </p:nvSpPr>
        <p:spPr>
          <a:xfrm>
            <a:off x="204850" y="5643700"/>
            <a:ext cx="8315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→ adherence is important when controls are easy-to-validate</a:t>
            </a:r>
            <a:endParaRPr sz="20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37"/>
          <p:cNvSpPr txBox="1"/>
          <p:nvPr/>
        </p:nvSpPr>
        <p:spPr>
          <a:xfrm>
            <a:off x="204850" y="6528600"/>
            <a:ext cx="88380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K. Vaccaro, D. Huang, M. Eslami, C. Sandvig, K. Hamilton, and K. Karahalios. The Illusion of Control: Placebo Effects in Control Settings. CHI (2018)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56" name="Google Shape;456;p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3400"/>
          </a:xfrm>
          <a:prstGeom prst="rect">
            <a:avLst/>
          </a:prstGeom>
          <a:solidFill>
            <a:srgbClr val="4ECDC4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Q: Did users perceive instability?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457" name="Google Shape;457;p38"/>
          <p:cNvPicPr preferRelativeResize="0"/>
          <p:nvPr/>
        </p:nvPicPr>
        <p:blipFill rotWithShape="1">
          <a:blip r:embed="rId3">
            <a:alphaModFix/>
          </a:blip>
          <a:srcRect t="27661" b="44067"/>
          <a:stretch/>
        </p:blipFill>
        <p:spPr>
          <a:xfrm>
            <a:off x="2297663" y="1917700"/>
            <a:ext cx="4548675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8"/>
          <p:cNvSpPr txBox="1"/>
          <p:nvPr/>
        </p:nvSpPr>
        <p:spPr>
          <a:xfrm>
            <a:off x="2297700" y="1024775"/>
            <a:ext cx="45486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“The tool </a:t>
            </a:r>
            <a:r>
              <a:rPr lang="en" sz="2000" u="sng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made other changes </a:t>
            </a:r>
            <a:r>
              <a:rPr lang="en" sz="2000">
                <a:solidFill>
                  <a:srgbClr val="738498"/>
                </a:solidFill>
                <a:latin typeface="Montserrat"/>
                <a:ea typeface="Montserrat"/>
                <a:cs typeface="Montserrat"/>
                <a:sym typeface="Montserrat"/>
              </a:rPr>
              <a:t>beyond what I asked it to make”</a:t>
            </a:r>
            <a:endParaRPr sz="2000">
              <a:solidFill>
                <a:srgbClr val="7384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9" name="Google Shape;459;p38"/>
          <p:cNvCxnSpPr/>
          <p:nvPr/>
        </p:nvCxnSpPr>
        <p:spPr>
          <a:xfrm rot="10800000">
            <a:off x="2755800" y="3436150"/>
            <a:ext cx="2082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0" name="Google Shape;460;p38"/>
          <p:cNvSpPr txBox="1"/>
          <p:nvPr/>
        </p:nvSpPr>
        <p:spPr>
          <a:xfrm>
            <a:off x="1980300" y="3494100"/>
            <a:ext cx="2667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system was stable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241300" y="4622800"/>
            <a:ext cx="38226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“I didn’t expect the word list to automatically update after adding a new word, but I thought that was cool”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4937375" y="4752859"/>
            <a:ext cx="38226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“I removed [a word] and saw it in a later topic… bad ML!”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3" name="Google Shape;463;p38"/>
          <p:cNvCxnSpPr/>
          <p:nvPr/>
        </p:nvCxnSpPr>
        <p:spPr>
          <a:xfrm flipH="1">
            <a:off x="3771800" y="3327400"/>
            <a:ext cx="1740000" cy="129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4" name="Google Shape;464;p38"/>
          <p:cNvCxnSpPr>
            <a:endCxn id="462" idx="0"/>
          </p:cNvCxnSpPr>
          <p:nvPr/>
        </p:nvCxnSpPr>
        <p:spPr>
          <a:xfrm>
            <a:off x="5537075" y="3314659"/>
            <a:ext cx="1311600" cy="14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38"/>
          <p:cNvSpPr txBox="1"/>
          <p:nvPr/>
        </p:nvSpPr>
        <p:spPr>
          <a:xfrm>
            <a:off x="241300" y="6034100"/>
            <a:ext cx="8315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→ users might be willing to share control with a helpful partner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>
            <a:off x="1094850" y="2104775"/>
            <a:ext cx="1369500" cy="3813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highlight>
                  <a:srgbClr val="4ECDC4"/>
                </a:highlight>
                <a:latin typeface="Montserrat"/>
                <a:ea typeface="Montserrat"/>
                <a:cs typeface="Montserrat"/>
                <a:sym typeface="Montserrat"/>
              </a:rPr>
              <a:t>most stable</a:t>
            </a:r>
            <a:endParaRPr b="1">
              <a:solidFill>
                <a:schemeClr val="lt1"/>
              </a:solidFill>
              <a:highlight>
                <a:srgbClr val="4ECDC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II: Summary</a:t>
            </a:r>
            <a:endParaRPr/>
          </a:p>
        </p:txBody>
      </p:sp>
      <p:sp>
        <p:nvSpPr>
          <p:cNvPr id="472" name="Google Shape;472;p39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Participants disliked slow updates the most, followed by lack of adherence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Instability was polarizing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-"/>
            </a:pPr>
            <a:r>
              <a:rPr lang="en"/>
              <a:t>Across modeling approaches, participants differed only in whether they noticed adherence</a:t>
            </a:r>
            <a:endParaRPr/>
          </a:p>
        </p:txBody>
      </p:sp>
      <p:sp>
        <p:nvSpPr>
          <p:cNvPr id="473" name="Google Shape;473;p3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Designing for the Human in the Loop</a:t>
            </a:r>
            <a:endParaRPr/>
          </a:p>
        </p:txBody>
      </p:sp>
      <p:sp>
        <p:nvSpPr>
          <p:cNvPr id="479" name="Google Shape;479;p40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How do users expect systems to adhere to their input and how to manage expectations?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Users want to be heard, but may be willing to share control with a good machine teammate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Users want controls (Kolcielnik et al. 2019, Vaccaro et al. 2018)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ML systems balance user inputs and data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/>
              <a:t>Unpredictable control was polarizing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480" name="Google Shape;480;p4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81" name="Google Shape;481;p40"/>
          <p:cNvSpPr txBox="1"/>
          <p:nvPr/>
        </p:nvSpPr>
        <p:spPr>
          <a:xfrm>
            <a:off x="274500" y="6049150"/>
            <a:ext cx="8178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R. Kocielnik, S. Amershi, and P.N. Bennet. Will You Accept an Imperfect AI? Exploring Designs for Adjusting End-User Expectations of AI Systems. CHI (2019)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K. Vaccaro, D. Huang, M. Eslami, C. Sandvig, K. Hamilton, and K. Karahalios. The Illusion of Control: Placebo Effects in Control Settings. CHI (2018)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Designing for the Human in the Loop</a:t>
            </a:r>
            <a:endParaRPr/>
          </a:p>
        </p:txBody>
      </p:sp>
      <p:sp>
        <p:nvSpPr>
          <p:cNvPr id="487" name="Google Shape;487;p41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How do users expect systems to adhere to their input and how to manage expectations?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Users want to be heard, but may be willing to share control with a good machine teammate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488" name="Google Shape;488;p4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89" name="Google Shape;489;p41"/>
          <p:cNvSpPr txBox="1">
            <a:spLocks noGrp="1"/>
          </p:cNvSpPr>
          <p:nvPr>
            <p:ph type="subTitle" idx="4294967295"/>
          </p:nvPr>
        </p:nvSpPr>
        <p:spPr>
          <a:xfrm>
            <a:off x="301450" y="5441000"/>
            <a:ext cx="4534200" cy="12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/>
              <a:t>Alison Smith-Renner</a:t>
            </a:r>
            <a:endParaRPr sz="23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alison.renner@wbbinc.com</a:t>
            </a:r>
            <a:endParaRPr/>
          </a:p>
        </p:txBody>
      </p:sp>
      <p:pic>
        <p:nvPicPr>
          <p:cNvPr id="490" name="Google Shape;4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3700" y="6123238"/>
            <a:ext cx="1723077" cy="5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1" descr="Image result for umd logo imag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638" y="6022125"/>
            <a:ext cx="727275" cy="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Users + Machine Learning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5797578" y="2288144"/>
            <a:ext cx="3007078" cy="3049049"/>
            <a:chOff x="3243347" y="2409804"/>
            <a:chExt cx="2223677" cy="2378539"/>
          </a:xfrm>
        </p:grpSpPr>
        <p:pic>
          <p:nvPicPr>
            <p:cNvPr id="108" name="Google Shape;108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3347" y="2409804"/>
              <a:ext cx="2223677" cy="2378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7"/>
            <p:cNvSpPr/>
            <p:nvPr/>
          </p:nvSpPr>
          <p:spPr>
            <a:xfrm>
              <a:off x="3470775" y="2959500"/>
              <a:ext cx="1769700" cy="10815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48150" y="2993213"/>
              <a:ext cx="1014075" cy="101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50" y="2932472"/>
            <a:ext cx="1806450" cy="1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9439" y="4738925"/>
            <a:ext cx="1133325" cy="15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1125" y="18019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9438" y="3184400"/>
            <a:ext cx="1302575" cy="130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4281400" y="1958438"/>
            <a:ext cx="13551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accurate?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biased?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4302250" y="3416663"/>
            <a:ext cx="13551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accept?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ignore?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4162025" y="5122825"/>
            <a:ext cx="13551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improve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adapt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Machine Learning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24" name="Google Shape;124;p18"/>
          <p:cNvGrpSpPr/>
          <p:nvPr/>
        </p:nvGrpSpPr>
        <p:grpSpPr>
          <a:xfrm>
            <a:off x="5549703" y="2389931"/>
            <a:ext cx="3007078" cy="3049049"/>
            <a:chOff x="3243347" y="2409804"/>
            <a:chExt cx="2223677" cy="2378539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3347" y="2409804"/>
              <a:ext cx="2223677" cy="2378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8"/>
            <p:cNvSpPr/>
            <p:nvPr/>
          </p:nvSpPr>
          <p:spPr>
            <a:xfrm>
              <a:off x="3470775" y="2959500"/>
              <a:ext cx="1769700" cy="10815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7" name="Google Shape;127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48150" y="2993213"/>
              <a:ext cx="1014075" cy="101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100" y="3011222"/>
            <a:ext cx="1806450" cy="1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679" y="3011225"/>
            <a:ext cx="1518150" cy="20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590550" y="5161475"/>
            <a:ext cx="35070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human-in-the-loop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in Interactive Machine Learning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3420406" y="3486887"/>
            <a:ext cx="2250361" cy="2261277"/>
            <a:chOff x="3243347" y="2409804"/>
            <a:chExt cx="2223677" cy="2378539"/>
          </a:xfrm>
        </p:grpSpPr>
        <p:pic>
          <p:nvPicPr>
            <p:cNvPr id="138" name="Google Shape;138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3347" y="2409804"/>
              <a:ext cx="2223677" cy="2378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9"/>
            <p:cNvSpPr/>
            <p:nvPr/>
          </p:nvSpPr>
          <p:spPr>
            <a:xfrm>
              <a:off x="3470775" y="2959500"/>
              <a:ext cx="1769700" cy="10815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" name="Google Shape;140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48150" y="2993213"/>
              <a:ext cx="1014075" cy="1014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19"/>
          <p:cNvSpPr txBox="1"/>
          <p:nvPr/>
        </p:nvSpPr>
        <p:spPr>
          <a:xfrm>
            <a:off x="113100" y="1834850"/>
            <a:ext cx="9030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Montserrat"/>
                <a:ea typeface="Montserrat"/>
                <a:cs typeface="Montserrat"/>
                <a:sym typeface="Montserrat"/>
              </a:rPr>
              <a:t>Control</a:t>
            </a: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9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Whether/how humans influence systems</a:t>
            </a:r>
            <a:endParaRPr sz="19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19" descr="Preferences Icons - Download Free Vector Icons | Noun Projec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8654" y="3486875"/>
            <a:ext cx="446025" cy="4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Star Ratings With Very Little CSS | CSS-Trick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9401" y="3408450"/>
            <a:ext cx="945686" cy="6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Thumbs Up And Down Icons - Download Free Vector Icons | Noun Project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6650" y="5019675"/>
            <a:ext cx="728500" cy="728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9"/>
          <p:cNvCxnSpPr/>
          <p:nvPr/>
        </p:nvCxnSpPr>
        <p:spPr>
          <a:xfrm>
            <a:off x="1406775" y="3805825"/>
            <a:ext cx="1846500" cy="57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9"/>
          <p:cNvSpPr/>
          <p:nvPr/>
        </p:nvSpPr>
        <p:spPr>
          <a:xfrm>
            <a:off x="470284" y="3233829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7822609" y="3233829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1785588" y="3085413"/>
            <a:ext cx="11178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CONTROL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1606575" y="4906400"/>
            <a:ext cx="1446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NO CONTROL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533109" y="4617154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7937334" y="4730541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cxnSp>
        <p:nvCxnSpPr>
          <p:cNvPr id="152" name="Google Shape;152;p19"/>
          <p:cNvCxnSpPr/>
          <p:nvPr/>
        </p:nvCxnSpPr>
        <p:spPr>
          <a:xfrm flipH="1">
            <a:off x="5798600" y="3856050"/>
            <a:ext cx="1850700" cy="52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3" name="Google Shape;153;p19"/>
          <p:cNvCxnSpPr/>
          <p:nvPr/>
        </p:nvCxnSpPr>
        <p:spPr>
          <a:xfrm rot="10800000">
            <a:off x="5878300" y="4785425"/>
            <a:ext cx="1896600" cy="41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Control in Interactive Machine Learning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ldNum" idx="12"/>
          </p:nvPr>
        </p:nvSpPr>
        <p:spPr>
          <a:xfrm>
            <a:off x="8556784" y="5952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60" name="Google Shape;160;p20"/>
          <p:cNvGrpSpPr/>
          <p:nvPr/>
        </p:nvGrpSpPr>
        <p:grpSpPr>
          <a:xfrm>
            <a:off x="3413169" y="2083462"/>
            <a:ext cx="2250361" cy="2261277"/>
            <a:chOff x="3243347" y="2409804"/>
            <a:chExt cx="2223677" cy="2378539"/>
          </a:xfrm>
        </p:grpSpPr>
        <p:pic>
          <p:nvPicPr>
            <p:cNvPr id="161" name="Google Shape;16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3347" y="2409804"/>
              <a:ext cx="2223677" cy="2378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20"/>
            <p:cNvSpPr/>
            <p:nvPr/>
          </p:nvSpPr>
          <p:spPr>
            <a:xfrm>
              <a:off x="3470775" y="2959500"/>
              <a:ext cx="1769700" cy="10815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3" name="Google Shape;16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48150" y="2993213"/>
              <a:ext cx="1014075" cy="10140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4" name="Google Shape;164;p20" descr="Star Ratings With Very Little CSS | CSS-Trick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1964" y="3356175"/>
            <a:ext cx="945686" cy="6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Thumbs Up And Down Icons - Download Free Vector Icons | Noun Projec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10563" y="2531350"/>
            <a:ext cx="728500" cy="7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272950" y="5138300"/>
            <a:ext cx="84888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-"/>
            </a:pPr>
            <a:r>
              <a:rPr lang="en" sz="2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Adherence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whether models incorporate user input as specified</a:t>
            </a:r>
            <a:endParaRPr sz="20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ts val="2400"/>
              <a:buFont typeface="Montserrat"/>
              <a:buChar char="-"/>
            </a:pPr>
            <a:r>
              <a:rPr lang="en" sz="2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Instability</a:t>
            </a:r>
            <a:r>
              <a:rPr lang="en"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- whether models make other changes</a:t>
            </a:r>
            <a:endParaRPr/>
          </a:p>
        </p:txBody>
      </p:sp>
      <p:pic>
        <p:nvPicPr>
          <p:cNvPr id="167" name="Google Shape;167;p20" descr="Documents icon isolated on white background Vector Image"/>
          <p:cNvPicPr preferRelativeResize="0"/>
          <p:nvPr/>
        </p:nvPicPr>
        <p:blipFill rotWithShape="1">
          <a:blip r:embed="rId7">
            <a:alphaModFix/>
          </a:blip>
          <a:srcRect b="10738"/>
          <a:stretch/>
        </p:blipFill>
        <p:spPr>
          <a:xfrm>
            <a:off x="7600138" y="2879975"/>
            <a:ext cx="1018000" cy="98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0"/>
          <p:cNvCxnSpPr/>
          <p:nvPr/>
        </p:nvCxnSpPr>
        <p:spPr>
          <a:xfrm rot="10800000" flipH="1">
            <a:off x="1491315" y="3356169"/>
            <a:ext cx="1754700" cy="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" name="Google Shape;169;p20"/>
          <p:cNvSpPr/>
          <p:nvPr/>
        </p:nvSpPr>
        <p:spPr>
          <a:xfrm>
            <a:off x="525871" y="3002704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678271" y="3155104"/>
            <a:ext cx="798295" cy="728519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030A0"/>
              </a:solidFill>
            </a:endParaRPr>
          </a:p>
        </p:txBody>
      </p:sp>
      <p:cxnSp>
        <p:nvCxnSpPr>
          <p:cNvPr id="171" name="Google Shape;171;p20"/>
          <p:cNvCxnSpPr/>
          <p:nvPr/>
        </p:nvCxnSpPr>
        <p:spPr>
          <a:xfrm flipH="1">
            <a:off x="5904490" y="3350069"/>
            <a:ext cx="1607100" cy="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20"/>
          <p:cNvSpPr txBox="1"/>
          <p:nvPr/>
        </p:nvSpPr>
        <p:spPr>
          <a:xfrm>
            <a:off x="1522225" y="4188600"/>
            <a:ext cx="1692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USER INPUTS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5973650" y="4188600"/>
            <a:ext cx="19419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MODELED DATA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4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4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71" y="2128600"/>
            <a:ext cx="3459901" cy="24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Machine Learning for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Much Text Data</a:t>
            </a:r>
            <a:endParaRPr/>
          </a:p>
        </p:txBody>
      </p:sp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 b="17239"/>
          <a:stretch/>
        </p:blipFill>
        <p:spPr>
          <a:xfrm>
            <a:off x="4705288" y="2778650"/>
            <a:ext cx="3533825" cy="292452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Modeling</a:t>
            </a:r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219900" y="1823750"/>
            <a:ext cx="26625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After weeks of speculation, anticipation and a dose of hype,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 widely expected to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announce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new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at an event in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San</a:t>
            </a:r>
            <a:r>
              <a:rPr lang="en" sz="1200" b="1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Francisco</a:t>
            </a:r>
            <a:r>
              <a:rPr lang="en" sz="12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 Wednesday.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isn't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saying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anything about the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of the event, but the email invitation it sent to reporters contains a shadow in the shape of a "5'' - a nod to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/>
          <p:nvPr/>
        </p:nvSpPr>
        <p:spPr>
          <a:xfrm>
            <a:off x="2942275" y="1823750"/>
            <a:ext cx="18210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Phil Schiller,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's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marketing chief, took the stage in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lang="en" sz="1200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unveiled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5. Naturally,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exec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touted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how beautiful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device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is but upgrades will largely be driven by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 txBox="1"/>
          <p:nvPr/>
        </p:nvSpPr>
        <p:spPr>
          <a:xfrm>
            <a:off x="4823150" y="1823750"/>
            <a:ext cx="19452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 Francisco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Giants'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Brandon Belt, right, is </a:t>
            </a:r>
            <a:r>
              <a:rPr lang="en" sz="1200" b="1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congratulated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by third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coach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Roberto Kelly (39) as he rounds the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after hitting a solo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run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during the second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inning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baseball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against the </a:t>
            </a: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Cincinnati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Reds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Cincinnati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2"/>
          <p:cNvSpPr txBox="1"/>
          <p:nvPr/>
        </p:nvSpPr>
        <p:spPr>
          <a:xfrm>
            <a:off x="6834600" y="1823750"/>
            <a:ext cx="22743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unit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of College Avenue, 3:30 a.m. May 4. A St. John's College campus police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officer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saw a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standing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vehicle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a parking lot. When the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officer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approached, the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ran off. The contents of the unlocked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vehicle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was rummaged through but it's unknown if anything was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stolen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" name="Google Shape;191;p22"/>
          <p:cNvCxnSpPr/>
          <p:nvPr/>
        </p:nvCxnSpPr>
        <p:spPr>
          <a:xfrm flipH="1">
            <a:off x="4265825" y="3867175"/>
            <a:ext cx="337500" cy="637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2" name="Google Shape;192;p22"/>
          <p:cNvSpPr txBox="1"/>
          <p:nvPr/>
        </p:nvSpPr>
        <p:spPr>
          <a:xfrm>
            <a:off x="1890775" y="4504375"/>
            <a:ext cx="5218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{Apple, iphone, device, price, smartphone, …}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1992000" y="5871900"/>
            <a:ext cx="5160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A86E8"/>
                </a:solidFill>
              </a:rPr>
              <a:t>{baseball, base, home, coach, game, run, …}</a:t>
            </a:r>
            <a:endParaRPr sz="1800" b="1">
              <a:solidFill>
                <a:srgbClr val="4A86E8"/>
              </a:solidFill>
            </a:endParaRPr>
          </a:p>
        </p:txBody>
      </p:sp>
      <p:sp>
        <p:nvSpPr>
          <p:cNvPr id="194" name="Google Shape;194;p22"/>
          <p:cNvSpPr txBox="1"/>
          <p:nvPr/>
        </p:nvSpPr>
        <p:spPr>
          <a:xfrm>
            <a:off x="2251325" y="4965738"/>
            <a:ext cx="4563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</a:rPr>
              <a:t>{officer, stolen, vehicle, man, crime, …} </a:t>
            </a:r>
            <a:endParaRPr sz="1800" b="1">
              <a:solidFill>
                <a:srgbClr val="FF9900"/>
              </a:solidFill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2312750" y="5438463"/>
            <a:ext cx="4930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30A0"/>
                </a:solidFill>
              </a:rPr>
              <a:t>{announce, unveiled, topic, saying, …}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941175" y="6299650"/>
            <a:ext cx="5118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BA173"/>
                </a:solidFill>
              </a:rPr>
              <a:t>{San, Cincinnati, Francisco, near, block, …}</a:t>
            </a:r>
            <a:endParaRPr sz="1800" b="1">
              <a:solidFill>
                <a:srgbClr val="4BA173"/>
              </a:solidFill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1724675" y="4533313"/>
            <a:ext cx="5419800" cy="403500"/>
          </a:xfrm>
          <a:prstGeom prst="rect">
            <a:avLst/>
          </a:prstGeom>
          <a:noFill/>
          <a:ln w="762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1724675" y="5871888"/>
            <a:ext cx="5419800" cy="403500"/>
          </a:xfrm>
          <a:prstGeom prst="rect">
            <a:avLst/>
          </a:prstGeom>
          <a:noFill/>
          <a:ln w="762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2"/>
          <p:cNvSpPr/>
          <p:nvPr/>
        </p:nvSpPr>
        <p:spPr>
          <a:xfrm>
            <a:off x="4763275" y="1789650"/>
            <a:ext cx="2005200" cy="2217300"/>
          </a:xfrm>
          <a:prstGeom prst="rect">
            <a:avLst/>
          </a:prstGeom>
          <a:noFill/>
          <a:ln w="762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219900" y="1804125"/>
            <a:ext cx="4543500" cy="2217300"/>
          </a:xfrm>
          <a:prstGeom prst="rect">
            <a:avLst/>
          </a:prstGeom>
          <a:noFill/>
          <a:ln w="76200" cap="flat" cmpd="sng">
            <a:solidFill>
              <a:srgbClr val="4ECD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Modeling</a:t>
            </a:r>
            <a:endParaRPr/>
          </a:p>
        </p:txBody>
      </p:sp>
      <p:sp>
        <p:nvSpPr>
          <p:cNvPr id="207" name="Google Shape;207;p23"/>
          <p:cNvSpPr txBox="1"/>
          <p:nvPr/>
        </p:nvSpPr>
        <p:spPr>
          <a:xfrm>
            <a:off x="219900" y="1823750"/>
            <a:ext cx="26625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After weeks of speculation, anticipation and a dose of hype,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 widely expected to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announce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new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at an event in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San</a:t>
            </a:r>
            <a:r>
              <a:rPr lang="en" sz="1200" b="1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Francisco</a:t>
            </a:r>
            <a:r>
              <a:rPr lang="en" sz="12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 Wednesday.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isn't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saying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anything about the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of the event, but the email invitation it sent to reporters contains a shadow in the shape of a "5'' - a nod to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 txBox="1"/>
          <p:nvPr/>
        </p:nvSpPr>
        <p:spPr>
          <a:xfrm>
            <a:off x="2942275" y="1823750"/>
            <a:ext cx="18210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Phil Schiller,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's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marketing chief, took the stage in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San Francisco</a:t>
            </a:r>
            <a:r>
              <a:rPr lang="en" sz="1200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unveiled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iPhone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5. Naturally,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Apple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exec </a:t>
            </a:r>
            <a:r>
              <a:rPr lang="en" sz="12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touted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how beautiful the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device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is but upgrades will largely be driven by </a:t>
            </a:r>
            <a:r>
              <a:rPr lang="en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4823150" y="1823750"/>
            <a:ext cx="19452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San Francisco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Giants'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Brandon Belt, right, is </a:t>
            </a:r>
            <a:r>
              <a:rPr lang="en" sz="1200" b="1">
                <a:solidFill>
                  <a:srgbClr val="7030A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congratulated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by third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coach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Roberto Kelly (39) as he rounds the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bases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after hitting a solo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run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during the second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inning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baseball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game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against the </a:t>
            </a: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Cincinnati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Reds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lang="en" sz="1200" b="1">
                <a:solidFill>
                  <a:srgbClr val="4BA17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Cincinnati</a:t>
            </a: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6834600" y="1823750"/>
            <a:ext cx="2274300" cy="221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unit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of College Avenue, 3:30 a.m. May 4. A St. John's College campus police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officer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saw a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standing </a:t>
            </a:r>
            <a:r>
              <a:rPr lang="en" sz="1200" b="1">
                <a:solidFill>
                  <a:srgbClr val="4BA173"/>
                </a:solidFill>
                <a:latin typeface="Calibri"/>
                <a:ea typeface="Calibri"/>
                <a:cs typeface="Calibri"/>
                <a:sym typeface="Calibri"/>
              </a:rPr>
              <a:t>near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vehicle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a parking lot. When the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officer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approached, the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ran off. The contents of the unlocked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vehicle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was rummaged through but it's unknown if anything was </a:t>
            </a:r>
            <a:r>
              <a:rPr lang="en" sz="12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stolen</a:t>
            </a:r>
            <a:r>
              <a:rPr lang="en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 txBox="1"/>
          <p:nvPr/>
        </p:nvSpPr>
        <p:spPr>
          <a:xfrm>
            <a:off x="2577950" y="4491525"/>
            <a:ext cx="5218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{Apple, iphone, device, price, smartphone, …}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1992000" y="5871900"/>
            <a:ext cx="5160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{baseball, base, home, coach, game, run, …}</a:t>
            </a:r>
            <a:endParaRPr sz="1800" b="1">
              <a:solidFill>
                <a:schemeClr val="lt2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2251325" y="4965738"/>
            <a:ext cx="4563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2"/>
                </a:solidFill>
              </a:rPr>
              <a:t>{officer, stolen, vehicle, man, crime, …} </a:t>
            </a:r>
            <a:endParaRPr sz="1800" b="1">
              <a:solidFill>
                <a:schemeClr val="lt2"/>
              </a:solidFill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2196950" y="5438463"/>
            <a:ext cx="49308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7030A0"/>
                </a:solidFill>
              </a:rPr>
              <a:t>{announce, unveiled, topic, saying, …}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633625" y="6296400"/>
            <a:ext cx="51180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BA173"/>
                </a:solidFill>
              </a:rPr>
              <a:t>{San, Cincinnati, Francisco, near, block, …}</a:t>
            </a:r>
            <a:endParaRPr sz="1800" b="1">
              <a:solidFill>
                <a:srgbClr val="4BA173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2882400" y="1689075"/>
            <a:ext cx="6226500" cy="2417100"/>
          </a:xfrm>
          <a:prstGeom prst="rect">
            <a:avLst/>
          </a:prstGeom>
          <a:solidFill>
            <a:srgbClr val="FFFFFF">
              <a:alpha val="7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p23"/>
          <p:cNvCxnSpPr/>
          <p:nvPr/>
        </p:nvCxnSpPr>
        <p:spPr>
          <a:xfrm flipH="1">
            <a:off x="4265825" y="3867175"/>
            <a:ext cx="337500" cy="637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23"/>
          <p:cNvCxnSpPr>
            <a:stCxn id="207" idx="2"/>
            <a:endCxn id="211" idx="1"/>
          </p:cNvCxnSpPr>
          <p:nvPr/>
        </p:nvCxnSpPr>
        <p:spPr>
          <a:xfrm>
            <a:off x="1551150" y="4041050"/>
            <a:ext cx="1026900" cy="731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3"/>
          <p:cNvCxnSpPr>
            <a:stCxn id="207" idx="2"/>
            <a:endCxn id="214" idx="1"/>
          </p:cNvCxnSpPr>
          <p:nvPr/>
        </p:nvCxnSpPr>
        <p:spPr>
          <a:xfrm>
            <a:off x="1551150" y="4041050"/>
            <a:ext cx="645900" cy="1678200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2030</Words>
  <Application>Microsoft Macintosh PowerPoint</Application>
  <PresentationFormat>On-screen Show (4:3)</PresentationFormat>
  <Paragraphs>220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Montserrat</vt:lpstr>
      <vt:lpstr>Karla</vt:lpstr>
      <vt:lpstr>Calibri</vt:lpstr>
      <vt:lpstr>Arial</vt:lpstr>
      <vt:lpstr>Desdemona template</vt:lpstr>
      <vt:lpstr>Why Didn’t You  Listen to Me?  Humans’ Perceptions and Experience when Controlling Transparent Models</vt:lpstr>
      <vt:lpstr>PowerPoint Presentation</vt:lpstr>
      <vt:lpstr>End Users + Machine Learning</vt:lpstr>
      <vt:lpstr>Interactive Machine Learning</vt:lpstr>
      <vt:lpstr>Control in Interactive Machine Learning</vt:lpstr>
      <vt:lpstr>Shared Control in Interactive Machine Learning</vt:lpstr>
      <vt:lpstr>Interactive Machine Learning for  Too Much Text Data</vt:lpstr>
      <vt:lpstr>Topic Modeling</vt:lpstr>
      <vt:lpstr>Topic Modeling</vt:lpstr>
      <vt:lpstr>Topic Modeling for Algorithm Experts and Non Experts </vt:lpstr>
      <vt:lpstr>Interactive Topic Modeling</vt:lpstr>
      <vt:lpstr>Unpredictable Updates in Interactive Topic Modeling</vt:lpstr>
      <vt:lpstr>Easy vs. Difficult to Validate Controls</vt:lpstr>
      <vt:lpstr>Desired Refinements</vt:lpstr>
      <vt:lpstr>PowerPoint Presentation</vt:lpstr>
      <vt:lpstr>Study I: Exploratory, Think Aloud</vt:lpstr>
      <vt:lpstr>Q: Do users perceive a lack of adherence or instability?</vt:lpstr>
      <vt:lpstr>Q: How are users affected by unpredictable controls?</vt:lpstr>
      <vt:lpstr>Study I: Summary</vt:lpstr>
      <vt:lpstr>Study II: Comparing Modeling Approaches</vt:lpstr>
      <vt:lpstr>Study II</vt:lpstr>
      <vt:lpstr>Q: Did users perceive lack of adherence?</vt:lpstr>
      <vt:lpstr>Q: How were users affected by lack of adherence?</vt:lpstr>
      <vt:lpstr>Q: Did users perceive instability?</vt:lpstr>
      <vt:lpstr>Study II: Summary</vt:lpstr>
      <vt:lpstr>Designing for the Human in the Loop</vt:lpstr>
      <vt:lpstr>Designing for the Human in the Loop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Didn’t You  Listen to Me?  Humans’ Perceptions and Experience when Controlling Transparent Models</dc:title>
  <cp:lastModifiedBy>Renner, Alison</cp:lastModifiedBy>
  <cp:revision>1</cp:revision>
  <dcterms:modified xsi:type="dcterms:W3CDTF">2020-05-28T20:07:48Z</dcterms:modified>
</cp:coreProperties>
</file>