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6" r:id="rId1"/>
  </p:sldMasterIdLst>
  <p:notesMasterIdLst>
    <p:notesMasterId r:id="rId15"/>
  </p:notesMasterIdLst>
  <p:handoutMasterIdLst>
    <p:handoutMasterId r:id="rId16"/>
  </p:handoutMasterIdLst>
  <p:sldIdLst>
    <p:sldId id="565" r:id="rId2"/>
    <p:sldId id="280" r:id="rId3"/>
    <p:sldId id="716" r:id="rId4"/>
    <p:sldId id="273" r:id="rId5"/>
    <p:sldId id="724" r:id="rId6"/>
    <p:sldId id="265" r:id="rId7"/>
    <p:sldId id="260" r:id="rId8"/>
    <p:sldId id="727" r:id="rId9"/>
    <p:sldId id="708" r:id="rId10"/>
    <p:sldId id="725" r:id="rId11"/>
    <p:sldId id="721" r:id="rId12"/>
    <p:sldId id="726" r:id="rId13"/>
    <p:sldId id="70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ily Newsome" initials="E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6360"/>
    <p:restoredTop sz="99811" autoAdjust="0"/>
  </p:normalViewPr>
  <p:slideViewPr>
    <p:cSldViewPr snapToGrid="0" snapToObjects="1">
      <p:cViewPr varScale="1">
        <p:scale>
          <a:sx n="189" d="100"/>
          <a:sy n="189" d="100"/>
        </p:scale>
        <p:origin x="736" y="16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496F64-7E9E-E541-A13D-9D833E998BA3}" type="datetimeFigureOut">
              <a:rPr lang="en-US" smtClean="0"/>
              <a:t>5/27/2020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7940BB-DCF0-3144-9484-F02A10C50B61}" type="slidenum">
              <a:rPr lang="en-US" smtClean="0"/>
              <a:t>‹#›</a:t>
            </a:fld>
            <a:endParaRPr lang="en-US"/>
          </a:p>
        </p:txBody>
      </p:sp>
    </p:spTree>
    <p:extLst>
      <p:ext uri="{BB962C8B-B14F-4D97-AF65-F5344CB8AC3E}">
        <p14:creationId xmlns:p14="http://schemas.microsoft.com/office/powerpoint/2010/main" val="2567962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0F74CF-67EA-894F-84F8-66945C5C685F}" type="datetimeFigureOut">
              <a:rPr lang="en-US" smtClean="0"/>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5AE1A-1F1A-2F49-8317-EDE846E9CA9B}" type="slidenum">
              <a:rPr lang="en-US" smtClean="0"/>
              <a:t>‹#›</a:t>
            </a:fld>
            <a:endParaRPr lang="en-US"/>
          </a:p>
        </p:txBody>
      </p:sp>
    </p:spTree>
    <p:extLst>
      <p:ext uri="{BB962C8B-B14F-4D97-AF65-F5344CB8AC3E}">
        <p14:creationId xmlns:p14="http://schemas.microsoft.com/office/powerpoint/2010/main" val="40638193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2290"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01CFBD-F065-2544-A961-7EFF3EF9A4F4}" type="slidenum">
              <a:rPr lang="en-US" smtClean="0"/>
              <a:t>3</a:t>
            </a:fld>
            <a:endParaRPr lang="en-US"/>
          </a:p>
        </p:txBody>
      </p:sp>
    </p:spTree>
    <p:extLst>
      <p:ext uri="{BB962C8B-B14F-4D97-AF65-F5344CB8AC3E}">
        <p14:creationId xmlns:p14="http://schemas.microsoft.com/office/powerpoint/2010/main" val="420873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6C5678-EE20-4FA5-88E2-6E0BD67A2E26}" type="datetime1">
              <a:rPr lang="en-US" smtClean="0"/>
              <a:t>5/27/2020</a:t>
            </a:fld>
            <a:endParaRPr lang="en-US" dirty="0"/>
          </a:p>
        </p:txBody>
      </p:sp>
      <p:sp>
        <p:nvSpPr>
          <p:cNvPr id="5" name="Footer Placeholder 4"/>
          <p:cNvSpPr>
            <a:spLocks noGrp="1"/>
          </p:cNvSpPr>
          <p:nvPr>
            <p:ph type="ftr" sz="quarter" idx="11"/>
          </p:nvPr>
        </p:nvSpPr>
        <p:spPr/>
        <p:txBody>
          <a:bodyPr/>
          <a:lstStyle/>
          <a:p>
            <a:r>
              <a:rPr lang="en-US"/>
              <a:t>Footer Text</a:t>
            </a: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DE51E6-38B7-3A41-817B-2FCDD2F09B05}"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DE51E6-38B7-3A41-817B-2FCDD2F09B05}"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2"/>
            <a:ext cx="8229600" cy="944563"/>
          </a:xfrm>
        </p:spPr>
        <p:txBody>
          <a:bodyPr/>
          <a:lstStyle>
            <a:lvl1pPr algn="ctr" defTabSz="914400" rtl="0" eaLnBrk="1" latinLnBrk="0" hangingPunct="1">
              <a:spcBef>
                <a:spcPct val="0"/>
              </a:spcBef>
              <a:buNone/>
              <a:defRPr lang="en-US" sz="3000" b="1" kern="0" dirty="0">
                <a:solidFill>
                  <a:schemeClr val="bg1"/>
                </a:solidFill>
                <a:effectLst>
                  <a:outerShdw blurRad="38100" dist="38100" dir="2700000" algn="tl">
                    <a:srgbClr val="C0C0C0"/>
                  </a:outerShdw>
                </a:effectLst>
                <a:latin typeface="Arial" pitchFamily="34" charset="0"/>
                <a:ea typeface="+mj-ea"/>
                <a:cs typeface="Arial" pitchFamily="34" charset="0"/>
              </a:defRPr>
            </a:lvl1pPr>
          </a:lstStyle>
          <a:p>
            <a:r>
              <a:rPr lang="en-US" dirty="0"/>
              <a:t>Click to edit Master title style</a:t>
            </a:r>
          </a:p>
        </p:txBody>
      </p:sp>
      <p:sp>
        <p:nvSpPr>
          <p:cNvPr id="3" name="Date Placeholder 1"/>
          <p:cNvSpPr>
            <a:spLocks noGrp="1"/>
          </p:cNvSpPr>
          <p:nvPr>
            <p:ph type="dt" sz="half" idx="10"/>
          </p:nvPr>
        </p:nvSpPr>
        <p:spPr>
          <a:xfrm>
            <a:off x="457200" y="6356352"/>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pPr>
              <a:defRPr/>
            </a:pPr>
            <a:fld id="{504CB817-09C2-C040-B35B-4755DDC57ECD}" type="datetime1">
              <a:rPr lang="en-US"/>
              <a:pPr>
                <a:defRPr/>
              </a:pPr>
              <a:t>5/27/2020</a:t>
            </a:fld>
            <a:endParaRPr lang="en-US"/>
          </a:p>
        </p:txBody>
      </p:sp>
      <p:sp>
        <p:nvSpPr>
          <p:cNvPr id="4" name="Footer Placeholder 2"/>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7B46C1E9-C51B-CA40-AB61-AA793DB62AAA}" type="slidenum">
              <a:rPr lang="en-US"/>
              <a:pPr>
                <a:defRPr/>
              </a:pPr>
              <a:t>‹#›</a:t>
            </a:fld>
            <a:endParaRPr lang="en-US"/>
          </a:p>
        </p:txBody>
      </p:sp>
    </p:spTree>
    <p:extLst>
      <p:ext uri="{BB962C8B-B14F-4D97-AF65-F5344CB8AC3E}">
        <p14:creationId xmlns:p14="http://schemas.microsoft.com/office/powerpoint/2010/main" val="3607997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_Three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a:t>Distribution Statement "A" (Approved for Public Release, Distribution Unlimited)</a:t>
            </a:r>
            <a:endParaRPr lang="en-US" dirty="0"/>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4572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32766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6096000" y="1066800"/>
            <a:ext cx="2667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a:cxnSpLocks noChangeShapeType="1"/>
          </p:cNvCxnSpPr>
          <p:nvPr userDrawn="1"/>
        </p:nvCxnSpPr>
        <p:spPr bwMode="auto">
          <a:xfrm>
            <a:off x="381000" y="840103"/>
            <a:ext cx="8382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4415" y="130208"/>
            <a:ext cx="1085438" cy="655071"/>
          </a:xfrm>
          <a:prstGeom prst="rect">
            <a:avLst/>
          </a:prstGeom>
        </p:spPr>
      </p:pic>
      <p:sp>
        <p:nvSpPr>
          <p:cNvPr id="10" name="Title 1"/>
          <p:cNvSpPr>
            <a:spLocks noGrp="1"/>
          </p:cNvSpPr>
          <p:nvPr>
            <p:ph type="ctrTitle"/>
          </p:nvPr>
        </p:nvSpPr>
        <p:spPr>
          <a:xfrm>
            <a:off x="1622854" y="151418"/>
            <a:ext cx="5958564"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06182" y="219757"/>
            <a:ext cx="1056818" cy="515728"/>
          </a:xfrm>
          <a:prstGeom prst="rect">
            <a:avLst/>
          </a:prstGeom>
        </p:spPr>
      </p:pic>
    </p:spTree>
    <p:extLst>
      <p:ext uri="{BB962C8B-B14F-4D97-AF65-F5344CB8AC3E}">
        <p14:creationId xmlns:p14="http://schemas.microsoft.com/office/powerpoint/2010/main" val="3975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DE51E6-38B7-3A41-817B-2FCDD2F09B05}" type="datetimeFigureOut">
              <a:rPr lang="en-US" smtClean="0"/>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5/27/2020</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DE51E6-38B7-3A41-817B-2FCDD2F09B05}"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DE51E6-38B7-3A41-817B-2FCDD2F09B05}" type="datetimeFigureOut">
              <a:rPr lang="en-US" smtClean="0"/>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530CB2-15D9-914D-BC9E-DE4032C2885C}" type="slidenum">
              <a:rPr lang="en-US" smtClean="0"/>
              <a:t>‹#›</a:t>
            </a:fld>
            <a:endParaRPr lang="en-US"/>
          </a:p>
        </p:txBody>
      </p:sp>
      <p:cxnSp>
        <p:nvCxnSpPr>
          <p:cNvPr id="11" name="Straight Connector 10"/>
          <p:cNvCxnSpPr/>
          <p:nvPr/>
        </p:nvCxnSpPr>
        <p:spPr>
          <a:xfrm rot="5400000">
            <a:off x="2217817" y="4045824"/>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DE51E6-38B7-3A41-817B-2FCDD2F09B05}" type="datetimeFigureOut">
              <a:rPr lang="en-US" smtClean="0"/>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E51E6-38B7-3A41-817B-2FCDD2F09B05}" type="datetimeFigureOut">
              <a:rPr lang="en-US" smtClean="0"/>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E51E6-38B7-3A41-817B-2FCDD2F09B05}"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7"/>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E51E6-38B7-3A41-817B-2FCDD2F09B05}" type="datetimeFigureOut">
              <a:rPr lang="en-US" smtClean="0"/>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30CB2-15D9-914D-BC9E-DE4032C288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7DE51E6-38B7-3A41-817B-2FCDD2F09B05}" type="datetimeFigureOut">
              <a:rPr lang="en-US" smtClean="0"/>
              <a:t>5/27/2020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A530CB2-15D9-914D-BC9E-DE4032C288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9" r:id="rId12"/>
    <p:sldLayoutId id="2147484080" r:id="rId13"/>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gary@macrocognition.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8" descr="background logo-4.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05900" cy="6838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66" name="TextBox 8"/>
          <p:cNvSpPr txBox="1">
            <a:spLocks noChangeArrowheads="1"/>
          </p:cNvSpPr>
          <p:nvPr/>
        </p:nvSpPr>
        <p:spPr bwMode="auto">
          <a:xfrm>
            <a:off x="381000" y="381000"/>
            <a:ext cx="6248400" cy="1631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000" dirty="0"/>
              <a:t>Presentation to: </a:t>
            </a:r>
          </a:p>
          <a:p>
            <a:pPr eaLnBrk="1" hangingPunct="1"/>
            <a:r>
              <a:rPr lang="en-US" sz="2000" dirty="0"/>
              <a:t>Human-Computer Interaction Lab</a:t>
            </a:r>
          </a:p>
          <a:p>
            <a:pPr eaLnBrk="1" hangingPunct="1"/>
            <a:r>
              <a:rPr lang="en-US" sz="2000" dirty="0"/>
              <a:t>Workshop: </a:t>
            </a:r>
          </a:p>
          <a:p>
            <a:pPr eaLnBrk="1" hangingPunct="1"/>
            <a:r>
              <a:rPr lang="en-US" sz="2000" dirty="0"/>
              <a:t>Human-Centered AI: Reliable, Safe &amp; Trustworthy</a:t>
            </a:r>
          </a:p>
          <a:p>
            <a:pPr eaLnBrk="1" hangingPunct="1"/>
            <a:r>
              <a:rPr lang="en-US" sz="2000" dirty="0"/>
              <a:t>28 MAY 2020</a:t>
            </a:r>
          </a:p>
        </p:txBody>
      </p:sp>
      <p:grpSp>
        <p:nvGrpSpPr>
          <p:cNvPr id="11267" name="Group 28"/>
          <p:cNvGrpSpPr>
            <a:grpSpLocks/>
          </p:cNvGrpSpPr>
          <p:nvPr/>
        </p:nvGrpSpPr>
        <p:grpSpPr bwMode="auto">
          <a:xfrm>
            <a:off x="533400" y="2590802"/>
            <a:ext cx="2755900" cy="2436813"/>
            <a:chOff x="457200" y="1676400"/>
            <a:chExt cx="2755223" cy="2436920"/>
          </a:xfrm>
        </p:grpSpPr>
        <p:pic>
          <p:nvPicPr>
            <p:cNvPr id="11270" name="Picture 1" descr="http://andreabolder.com/wp-content/uploads/2011/06/decisio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76400"/>
              <a:ext cx="2743200" cy="2398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Rectangle 11"/>
            <p:cNvSpPr/>
            <p:nvPr/>
          </p:nvSpPr>
          <p:spPr>
            <a:xfrm rot="20233879">
              <a:off x="924444" y="3178322"/>
              <a:ext cx="385041" cy="523220"/>
            </a:xfrm>
            <a:prstGeom prst="rect">
              <a:avLst/>
            </a:prstGeom>
            <a:noFill/>
          </p:spPr>
          <p:txBody>
            <a:bodyPr wrap="none">
              <a:spAutoFit/>
            </a:bodyPr>
            <a:lstStyle/>
            <a:p>
              <a:pPr algn="ctr">
                <a:defRPr/>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ＭＳ Ｐゴシック" pitchFamily="34" charset="-128"/>
                </a:rPr>
                <a:t>?</a:t>
              </a:r>
            </a:p>
          </p:txBody>
        </p:sp>
        <p:sp>
          <p:nvSpPr>
            <p:cNvPr id="14" name="Rectangle 13"/>
            <p:cNvSpPr/>
            <p:nvPr/>
          </p:nvSpPr>
          <p:spPr>
            <a:xfrm rot="20233879">
              <a:off x="2053818" y="3528545"/>
              <a:ext cx="412293" cy="584775"/>
            </a:xfrm>
            <a:prstGeom prst="rect">
              <a:avLst/>
            </a:prstGeom>
            <a:noFill/>
          </p:spPr>
          <p:txBody>
            <a:bodyPr wrap="none">
              <a:spAutoFit/>
            </a:bodyPr>
            <a:lstStyle/>
            <a:p>
              <a:pPr algn="ctr">
                <a:defRPr/>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ＭＳ Ｐゴシック" pitchFamily="34" charset="-128"/>
                </a:rPr>
                <a:t>?</a:t>
              </a:r>
            </a:p>
          </p:txBody>
        </p:sp>
        <p:sp>
          <p:nvSpPr>
            <p:cNvPr id="15" name="Rectangle 14"/>
            <p:cNvSpPr/>
            <p:nvPr/>
          </p:nvSpPr>
          <p:spPr>
            <a:xfrm rot="20233879">
              <a:off x="2666257" y="1925798"/>
              <a:ext cx="356188" cy="461665"/>
            </a:xfrm>
            <a:prstGeom prst="rect">
              <a:avLst/>
            </a:prstGeom>
            <a:noFill/>
          </p:spPr>
          <p:txBody>
            <a:bodyPr wrap="none">
              <a:spAutoFit/>
            </a:bodyPr>
            <a:lstStyle/>
            <a:p>
              <a:pPr algn="ctr">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ＭＳ Ｐゴシック" pitchFamily="34" charset="-128"/>
                </a:rPr>
                <a:t>?</a:t>
              </a:r>
            </a:p>
          </p:txBody>
        </p:sp>
        <p:sp>
          <p:nvSpPr>
            <p:cNvPr id="17" name="Rectangle 16"/>
            <p:cNvSpPr/>
            <p:nvPr/>
          </p:nvSpPr>
          <p:spPr>
            <a:xfrm rot="20233879">
              <a:off x="1493911" y="1870508"/>
              <a:ext cx="312906" cy="369332"/>
            </a:xfrm>
            <a:prstGeom prst="rect">
              <a:avLst/>
            </a:prstGeom>
            <a:noFill/>
          </p:spPr>
          <p:txBody>
            <a:bodyPr wrap="none">
              <a:spAutoFit/>
            </a:bodyPr>
            <a:lstStyle/>
            <a:p>
              <a:pPr algn="ctr">
                <a:defRPr/>
              </a:pP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ＭＳ Ｐゴシック" pitchFamily="34" charset="-128"/>
                </a:rPr>
                <a:t>?</a:t>
              </a:r>
            </a:p>
          </p:txBody>
        </p:sp>
        <p:sp>
          <p:nvSpPr>
            <p:cNvPr id="18" name="Rectangle 17"/>
            <p:cNvSpPr/>
            <p:nvPr/>
          </p:nvSpPr>
          <p:spPr>
            <a:xfrm rot="20233879">
              <a:off x="746339" y="1685842"/>
              <a:ext cx="284052" cy="307777"/>
            </a:xfrm>
            <a:prstGeom prst="rect">
              <a:avLst/>
            </a:prstGeom>
            <a:noFill/>
          </p:spPr>
          <p:txBody>
            <a:bodyPr wrap="none">
              <a:spAutoFit/>
            </a:bodyPr>
            <a:lstStyle/>
            <a:p>
              <a:pPr algn="ctr">
                <a:defRPr/>
              </a:pPr>
              <a:r>
                <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ＭＳ Ｐゴシック" pitchFamily="34" charset="-128"/>
                </a:rPr>
                <a:t>?</a:t>
              </a:r>
            </a:p>
          </p:txBody>
        </p:sp>
        <p:sp>
          <p:nvSpPr>
            <p:cNvPr id="19" name="Rectangle 18"/>
            <p:cNvSpPr/>
            <p:nvPr/>
          </p:nvSpPr>
          <p:spPr>
            <a:xfrm rot="20233879">
              <a:off x="505439" y="2025416"/>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1</a:t>
              </a:r>
            </a:p>
          </p:txBody>
        </p:sp>
        <p:sp>
          <p:nvSpPr>
            <p:cNvPr id="20" name="Rectangle 19"/>
            <p:cNvSpPr/>
            <p:nvPr/>
          </p:nvSpPr>
          <p:spPr>
            <a:xfrm rot="20233879">
              <a:off x="886439" y="1873015"/>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2</a:t>
              </a:r>
            </a:p>
          </p:txBody>
        </p:sp>
        <p:sp>
          <p:nvSpPr>
            <p:cNvPr id="21" name="Rectangle 20"/>
            <p:cNvSpPr/>
            <p:nvPr/>
          </p:nvSpPr>
          <p:spPr>
            <a:xfrm rot="20233879">
              <a:off x="2029439" y="2025414"/>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4</a:t>
              </a:r>
            </a:p>
          </p:txBody>
        </p:sp>
        <p:sp>
          <p:nvSpPr>
            <p:cNvPr id="22" name="Rectangle 21"/>
            <p:cNvSpPr/>
            <p:nvPr/>
          </p:nvSpPr>
          <p:spPr>
            <a:xfrm rot="20233879">
              <a:off x="880496" y="2939815"/>
              <a:ext cx="290464"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3</a:t>
              </a:r>
            </a:p>
          </p:txBody>
        </p:sp>
        <p:sp>
          <p:nvSpPr>
            <p:cNvPr id="23" name="Rectangle 22"/>
            <p:cNvSpPr/>
            <p:nvPr/>
          </p:nvSpPr>
          <p:spPr>
            <a:xfrm rot="20233879">
              <a:off x="2486640" y="2101614"/>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5</a:t>
              </a:r>
            </a:p>
          </p:txBody>
        </p:sp>
        <p:sp>
          <p:nvSpPr>
            <p:cNvPr id="24" name="Rectangle 23"/>
            <p:cNvSpPr/>
            <p:nvPr/>
          </p:nvSpPr>
          <p:spPr>
            <a:xfrm rot="20233879">
              <a:off x="1366501" y="3069355"/>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6</a:t>
              </a:r>
            </a:p>
          </p:txBody>
        </p:sp>
        <p:sp>
          <p:nvSpPr>
            <p:cNvPr id="25" name="Rectangle 24"/>
            <p:cNvSpPr/>
            <p:nvPr/>
          </p:nvSpPr>
          <p:spPr>
            <a:xfrm rot="19938353">
              <a:off x="1922760" y="3244615"/>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8</a:t>
              </a:r>
            </a:p>
          </p:txBody>
        </p:sp>
        <p:sp>
          <p:nvSpPr>
            <p:cNvPr id="26" name="Rectangle 25"/>
            <p:cNvSpPr/>
            <p:nvPr/>
          </p:nvSpPr>
          <p:spPr>
            <a:xfrm rot="20040419">
              <a:off x="2471402" y="3435115"/>
              <a:ext cx="290464"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9</a:t>
              </a:r>
            </a:p>
          </p:txBody>
        </p:sp>
        <p:sp>
          <p:nvSpPr>
            <p:cNvPr id="28" name="Rectangle 27"/>
            <p:cNvSpPr/>
            <p:nvPr/>
          </p:nvSpPr>
          <p:spPr>
            <a:xfrm rot="19694103">
              <a:off x="2771276" y="3136458"/>
              <a:ext cx="441147" cy="369332"/>
            </a:xfrm>
            <a:prstGeom prst="rect">
              <a:avLst/>
            </a:prstGeom>
            <a:noFill/>
            <a:ln>
              <a:noFill/>
            </a:ln>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b="1" dirty="0">
                  <a:ln w="11430"/>
                  <a:solidFill>
                    <a:srgbClr val="A20000"/>
                  </a:solidFill>
                  <a:effectLst>
                    <a:outerShdw blurRad="50800" dist="39000" dir="5460000" algn="tl">
                      <a:srgbClr val="000000">
                        <a:alpha val="38000"/>
                      </a:srgbClr>
                    </a:outerShdw>
                  </a:effectLst>
                  <a:latin typeface="Arial" pitchFamily="34" charset="0"/>
                  <a:ea typeface="ＭＳ Ｐゴシック" pitchFamily="34" charset="-128"/>
                </a:rPr>
                <a:t>10</a:t>
              </a:r>
            </a:p>
          </p:txBody>
        </p:sp>
        <p:sp>
          <p:nvSpPr>
            <p:cNvPr id="31" name="Rectangle 30"/>
            <p:cNvSpPr/>
            <p:nvPr/>
          </p:nvSpPr>
          <p:spPr>
            <a:xfrm rot="19988986">
              <a:off x="1549381" y="3465595"/>
              <a:ext cx="290465" cy="307777"/>
            </a:xfrm>
            <a:prstGeom prst="rect">
              <a:avLst/>
            </a:prstGeom>
            <a:noFill/>
          </p:spPr>
          <p:txBody>
            <a:bodyPr wrap="none">
              <a:spAutoFit/>
            </a:bodyPr>
            <a:lstStyle/>
            <a:p>
              <a:pPr algn="ctr">
                <a:defRPr/>
              </a:pPr>
              <a:r>
                <a:rPr lang="en-US" sz="1400" b="1" spc="50" dirty="0">
                  <a:ln w="13500">
                    <a:solidFill>
                      <a:schemeClr val="accent1">
                        <a:shade val="2500"/>
                        <a:alpha val="6500"/>
                      </a:schemeClr>
                    </a:solidFill>
                    <a:prstDash val="solid"/>
                  </a:ln>
                  <a:solidFill>
                    <a:schemeClr val="bg1">
                      <a:lumMod val="50000"/>
                    </a:schemeClr>
                  </a:solidFill>
                  <a:effectLst>
                    <a:outerShdw blurRad="38100" dist="38100" dir="2700000" algn="tl">
                      <a:srgbClr val="000000">
                        <a:alpha val="43137"/>
                      </a:srgbClr>
                    </a:outerShdw>
                  </a:effectLst>
                  <a:latin typeface="Arial" pitchFamily="34" charset="0"/>
                  <a:ea typeface="ＭＳ Ｐゴシック" pitchFamily="34" charset="-128"/>
                </a:rPr>
                <a:t>7</a:t>
              </a:r>
            </a:p>
          </p:txBody>
        </p:sp>
      </p:grpSp>
      <p:sp>
        <p:nvSpPr>
          <p:cNvPr id="27" name="TextBox 26"/>
          <p:cNvSpPr txBox="1"/>
          <p:nvPr/>
        </p:nvSpPr>
        <p:spPr>
          <a:xfrm>
            <a:off x="3505200" y="2051447"/>
            <a:ext cx="5638800" cy="286232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sz="3600" b="1" dirty="0">
                <a:solidFill>
                  <a:srgbClr val="9E0000"/>
                </a:solidFill>
                <a:effectLst>
                  <a:outerShdw blurRad="38100" dist="38100" dir="2700000" algn="tl">
                    <a:srgbClr val="DDDDDD"/>
                  </a:outerShdw>
                </a:effectLst>
              </a:rPr>
              <a:t>Artificial Intelligence Quotient (AIQ): </a:t>
            </a:r>
          </a:p>
          <a:p>
            <a:pPr eaLnBrk="1" hangingPunct="1">
              <a:defRPr/>
            </a:pPr>
            <a:r>
              <a:rPr lang="en-US" sz="3600" b="1" dirty="0">
                <a:solidFill>
                  <a:srgbClr val="9E0000"/>
                </a:solidFill>
                <a:effectLst>
                  <a:outerShdw blurRad="38100" dist="38100" dir="2700000" algn="tl">
                    <a:srgbClr val="DDDDDD"/>
                  </a:outerShdw>
                </a:effectLst>
              </a:rPr>
              <a:t>Helping people get smarter about smart machines</a:t>
            </a:r>
          </a:p>
        </p:txBody>
      </p:sp>
      <p:sp>
        <p:nvSpPr>
          <p:cNvPr id="30" name="Rectangle 4"/>
          <p:cNvSpPr>
            <a:spLocks noChangeArrowheads="1"/>
          </p:cNvSpPr>
          <p:nvPr/>
        </p:nvSpPr>
        <p:spPr bwMode="auto">
          <a:xfrm>
            <a:off x="3429000" y="4953000"/>
            <a:ext cx="4876800" cy="1047750"/>
          </a:xfrm>
          <a:prstGeom prst="rect">
            <a:avLst/>
          </a:prstGeom>
          <a:noFill/>
          <a:ln w="9525">
            <a:noFill/>
            <a:miter lim="800000"/>
            <a:headEnd/>
            <a:tailEnd/>
          </a:ln>
          <a:effectLst/>
        </p:spPr>
        <p:txBody>
          <a:bodyPr lIns="92075" tIns="46038" rIns="92075" bIns="46038">
            <a:spAutoFit/>
          </a:bodyPr>
          <a:lstStyle/>
          <a:p>
            <a:pPr>
              <a:defRPr/>
            </a:pPr>
            <a:r>
              <a:rPr lang="en-US" sz="3400" b="1" dirty="0">
                <a:solidFill>
                  <a:srgbClr val="0D0D0D"/>
                </a:solidFill>
                <a:effectLst>
                  <a:outerShdw blurRad="38100" dist="38100" dir="2700000" algn="tl">
                    <a:srgbClr val="DDDDDD"/>
                  </a:outerShdw>
                </a:effectLst>
              </a:rPr>
              <a:t>Gary Klein, Ph.D</a:t>
            </a:r>
            <a:r>
              <a:rPr lang="en-US" sz="3400" b="1" dirty="0">
                <a:solidFill>
                  <a:srgbClr val="0D0D0D"/>
                </a:solidFill>
              </a:rPr>
              <a:t>.</a:t>
            </a:r>
          </a:p>
          <a:p>
            <a:pPr>
              <a:defRPr/>
            </a:pPr>
            <a:r>
              <a:rPr lang="en-US" sz="2800" b="1" dirty="0" err="1">
                <a:solidFill>
                  <a:srgbClr val="0D0D0D"/>
                </a:solidFill>
                <a:effectLst>
                  <a:outerShdw blurRad="38100" dist="38100" dir="2700000" algn="tl">
                    <a:srgbClr val="DDDDDD"/>
                  </a:outerShdw>
                </a:effectLst>
              </a:rPr>
              <a:t>MacroCognition</a:t>
            </a:r>
            <a:r>
              <a:rPr lang="en-US" sz="2800" b="1" dirty="0">
                <a:solidFill>
                  <a:srgbClr val="0D0D0D"/>
                </a:solidFill>
                <a:effectLst>
                  <a:outerShdw blurRad="38100" dist="38100" dir="2700000" algn="tl">
                    <a:srgbClr val="DDDDDD"/>
                  </a:outerShdw>
                </a:effectLst>
              </a:rPr>
              <a:t> LLC                    </a:t>
            </a:r>
          </a:p>
        </p:txBody>
      </p:sp>
    </p:spTree>
    <p:extLst>
      <p:ext uri="{BB962C8B-B14F-4D97-AF65-F5344CB8AC3E}">
        <p14:creationId xmlns:p14="http://schemas.microsoft.com/office/powerpoint/2010/main" val="3926864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D4BB521-7DC6-6A47-82DE-A42F22846B84}"/>
              </a:ext>
            </a:extLst>
          </p:cNvPr>
          <p:cNvCxnSpPr/>
          <p:nvPr/>
        </p:nvCxnSpPr>
        <p:spPr>
          <a:xfrm>
            <a:off x="300895" y="1110345"/>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49871CE0-6D68-DE44-8368-A4921EBDBDBD}"/>
              </a:ext>
            </a:extLst>
          </p:cNvPr>
          <p:cNvSpPr txBox="1">
            <a:spLocks/>
          </p:cNvSpPr>
          <p:nvPr/>
        </p:nvSpPr>
        <p:spPr>
          <a:xfrm>
            <a:off x="1382793" y="1281343"/>
            <a:ext cx="6983441" cy="5434765"/>
          </a:xfrm>
          <a:prstGeom prst="rect">
            <a:avLst/>
          </a:prstGeom>
        </p:spPr>
        <p:txBody>
          <a:bodyPr vert="horz" lIns="68580" tIns="34290" rIns="68580" bIns="3429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225"/>
              </a:spcBef>
              <a:buSzPct val="100000"/>
            </a:pPr>
            <a:r>
              <a:rPr lang="en-US" sz="2200" dirty="0"/>
              <a:t>Non-technological methods to promote understanding of specific AI systems</a:t>
            </a:r>
          </a:p>
          <a:p>
            <a:pPr algn="l">
              <a:spcBef>
                <a:spcPts val="225"/>
              </a:spcBef>
              <a:buSzPct val="100000"/>
            </a:pPr>
            <a:endParaRPr lang="en-US" sz="2200" dirty="0"/>
          </a:p>
          <a:p>
            <a:pPr marL="342900" indent="-342900" algn="l">
              <a:spcBef>
                <a:spcPts val="225"/>
              </a:spcBef>
              <a:buSzPct val="100000"/>
              <a:buFont typeface="Arial" panose="020B0604020202020204" pitchFamily="34" charset="0"/>
              <a:buChar char="•"/>
            </a:pPr>
            <a:r>
              <a:rPr lang="en-US" sz="2200" b="1" dirty="0"/>
              <a:t>Self-explaining scorecard </a:t>
            </a:r>
            <a:r>
              <a:rPr lang="en-US" sz="2200" dirty="0"/>
              <a:t>(Klein, Hoffman &amp; Mueller, 2018)</a:t>
            </a:r>
            <a:endParaRPr lang="en-US" sz="2200" b="1" dirty="0"/>
          </a:p>
          <a:p>
            <a:pPr marL="342900" indent="-342900" algn="l">
              <a:spcBef>
                <a:spcPts val="225"/>
              </a:spcBef>
              <a:buSzPct val="100000"/>
              <a:buFont typeface="Arial" panose="020B0604020202020204" pitchFamily="34" charset="0"/>
              <a:buChar char="•"/>
            </a:pPr>
            <a:r>
              <a:rPr lang="en-US" sz="2200" b="1" dirty="0"/>
              <a:t>XAI scales (trust, explanation goodness, explanation satisfaction, mental model adequacy) </a:t>
            </a:r>
            <a:r>
              <a:rPr lang="en-US" sz="2200" dirty="0"/>
              <a:t>(Hoffman Mueller, Klein &amp; </a:t>
            </a:r>
            <a:r>
              <a:rPr lang="en-US" sz="2200" dirty="0" err="1"/>
              <a:t>Litman</a:t>
            </a:r>
            <a:r>
              <a:rPr lang="en-US" sz="2200" dirty="0"/>
              <a:t>, 2018)</a:t>
            </a:r>
            <a:endParaRPr lang="en-US" sz="2200" b="1" dirty="0"/>
          </a:p>
          <a:p>
            <a:pPr marL="342900" indent="-342900" algn="l">
              <a:spcBef>
                <a:spcPts val="225"/>
              </a:spcBef>
              <a:buSzPct val="100000"/>
              <a:buFont typeface="Arial" panose="020B0604020202020204" pitchFamily="34" charset="0"/>
              <a:buChar char="•"/>
            </a:pPr>
            <a:r>
              <a:rPr lang="en-US" sz="2200" b="1" dirty="0"/>
              <a:t>Cognitive Tutorial </a:t>
            </a:r>
            <a:r>
              <a:rPr lang="en-US" sz="2200" dirty="0"/>
              <a:t>(Mueller &amp; Klein, 2011) Brief up-front global description of the AI system — how it works, examples of how it doesn’t work, diagnoses for its limitations</a:t>
            </a:r>
            <a:endParaRPr lang="en-US" sz="2200" b="1" dirty="0"/>
          </a:p>
          <a:p>
            <a:pPr marL="342900" indent="-342900" algn="l">
              <a:spcBef>
                <a:spcPts val="225"/>
              </a:spcBef>
              <a:buSzPct val="100000"/>
              <a:buFont typeface="Arial" panose="020B0604020202020204" pitchFamily="34" charset="0"/>
              <a:buChar char="•"/>
            </a:pPr>
            <a:r>
              <a:rPr lang="en-US" sz="2200" b="1" dirty="0" err="1"/>
              <a:t>ShadowBox</a:t>
            </a:r>
            <a:r>
              <a:rPr lang="en-US" sz="2200" b="1" dirty="0"/>
              <a:t> calibration </a:t>
            </a:r>
            <a:r>
              <a:rPr lang="en-US" sz="2200" dirty="0"/>
              <a:t>(Klein &amp; Borders, 2016)</a:t>
            </a:r>
          </a:p>
          <a:p>
            <a:pPr marL="342900" indent="-342900" algn="l">
              <a:spcBef>
                <a:spcPts val="225"/>
              </a:spcBef>
              <a:buSzPct val="100000"/>
              <a:buFont typeface="Arial" panose="020B0604020202020204" pitchFamily="34" charset="0"/>
              <a:buChar char="•"/>
            </a:pPr>
            <a:r>
              <a:rPr lang="en-US" sz="2200" b="1" dirty="0"/>
              <a:t>Guidelines for evaluation design </a:t>
            </a:r>
            <a:r>
              <a:rPr lang="en-US" sz="2200" dirty="0"/>
              <a:t>(Hoffman, Klein &amp; Mueller, January 2018)</a:t>
            </a:r>
          </a:p>
          <a:p>
            <a:pPr marL="342900" indent="-342900" algn="l">
              <a:spcBef>
                <a:spcPts val="225"/>
              </a:spcBef>
              <a:buSzPct val="100000"/>
              <a:buFont typeface="Arial" panose="020B0604020202020204" pitchFamily="34" charset="0"/>
              <a:buChar char="•"/>
            </a:pPr>
            <a:r>
              <a:rPr lang="en-US" sz="2200" dirty="0"/>
              <a:t>User-as-developer</a:t>
            </a:r>
          </a:p>
          <a:p>
            <a:pPr marL="342900" indent="-342900" algn="l">
              <a:spcBef>
                <a:spcPts val="225"/>
              </a:spcBef>
              <a:buSzPct val="100000"/>
              <a:buFont typeface="Arial" panose="020B0604020202020204" pitchFamily="34" charset="0"/>
              <a:buChar char="•"/>
            </a:pPr>
            <a:r>
              <a:rPr lang="en-US" sz="2200" dirty="0"/>
              <a:t>Discovery platform</a:t>
            </a:r>
          </a:p>
          <a:p>
            <a:pPr marL="342900" indent="-342900" algn="l">
              <a:spcBef>
                <a:spcPts val="225"/>
              </a:spcBef>
              <a:buSzPct val="100000"/>
              <a:buFont typeface="Arial" panose="020B0604020202020204" pitchFamily="34" charset="0"/>
              <a:buChar char="•"/>
            </a:pPr>
            <a:r>
              <a:rPr lang="en-US" sz="2200" dirty="0"/>
              <a:t>XAI Playbook — for different audiences: users, developers, regulators</a:t>
            </a:r>
          </a:p>
          <a:p>
            <a:pPr marL="342900" indent="-342900" algn="l">
              <a:spcBef>
                <a:spcPts val="225"/>
              </a:spcBef>
              <a:buSzPct val="100000"/>
              <a:buFont typeface="Arial" panose="020B0604020202020204" pitchFamily="34" charset="0"/>
              <a:buChar char="•"/>
            </a:pPr>
            <a:r>
              <a:rPr lang="en-US" sz="2200" dirty="0"/>
              <a:t>Collaborative XAI (CXAI)</a:t>
            </a:r>
          </a:p>
          <a:p>
            <a:pPr marL="342900" indent="-342900" algn="l">
              <a:spcBef>
                <a:spcPts val="225"/>
              </a:spcBef>
              <a:buSzPct val="100000"/>
              <a:buFont typeface="Arial" panose="020B0604020202020204" pitchFamily="34" charset="0"/>
              <a:buChar char="•"/>
            </a:pPr>
            <a:endParaRPr lang="en-US" sz="1650" dirty="0"/>
          </a:p>
          <a:p>
            <a:pPr>
              <a:spcBef>
                <a:spcPts val="225"/>
              </a:spcBef>
              <a:buSzPct val="100000"/>
            </a:pPr>
            <a:endParaRPr lang="en-US" sz="1650" dirty="0"/>
          </a:p>
        </p:txBody>
      </p:sp>
      <p:sp>
        <p:nvSpPr>
          <p:cNvPr id="7" name="Title 1">
            <a:extLst>
              <a:ext uri="{FF2B5EF4-FFF2-40B4-BE49-F238E27FC236}">
                <a16:creationId xmlns:a16="http://schemas.microsoft.com/office/drawing/2014/main" id="{F2B70561-C5BE-414B-8E9C-AD2E1BE85D37}"/>
              </a:ext>
            </a:extLst>
          </p:cNvPr>
          <p:cNvSpPr txBox="1">
            <a:spLocks/>
          </p:cNvSpPr>
          <p:nvPr/>
        </p:nvSpPr>
        <p:spPr>
          <a:xfrm>
            <a:off x="1243453" y="217459"/>
            <a:ext cx="6137315" cy="721889"/>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400" dirty="0">
                <a:latin typeface="+mn-lt"/>
              </a:rPr>
              <a:t>AIQ: A suite of </a:t>
            </a:r>
            <a:r>
              <a:rPr lang="en-US" sz="2400" u="sng" dirty="0">
                <a:latin typeface="+mn-lt"/>
              </a:rPr>
              <a:t>cognitive</a:t>
            </a:r>
            <a:r>
              <a:rPr lang="en-US" sz="2400" dirty="0">
                <a:latin typeface="+mn-lt"/>
              </a:rPr>
              <a:t> support tools</a:t>
            </a:r>
          </a:p>
        </p:txBody>
      </p:sp>
    </p:spTree>
    <p:extLst>
      <p:ext uri="{BB962C8B-B14F-4D97-AF65-F5344CB8AC3E}">
        <p14:creationId xmlns:p14="http://schemas.microsoft.com/office/powerpoint/2010/main" val="330097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7DB72C4B-F439-F14D-A031-B2D34A3F0806}"/>
              </a:ext>
            </a:extLst>
          </p:cNvPr>
          <p:cNvCxnSpPr/>
          <p:nvPr/>
        </p:nvCxnSpPr>
        <p:spPr>
          <a:xfrm>
            <a:off x="441650" y="2030546"/>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898129A-35B0-6741-A352-1E4E37CE4A8D}"/>
              </a:ext>
            </a:extLst>
          </p:cNvPr>
          <p:cNvSpPr txBox="1"/>
          <p:nvPr/>
        </p:nvSpPr>
        <p:spPr>
          <a:xfrm>
            <a:off x="3015636" y="1243220"/>
            <a:ext cx="3573414" cy="461665"/>
          </a:xfrm>
          <a:prstGeom prst="rect">
            <a:avLst/>
          </a:prstGeom>
          <a:noFill/>
        </p:spPr>
        <p:txBody>
          <a:bodyPr wrap="none" rtlCol="0">
            <a:spAutoFit/>
          </a:bodyPr>
          <a:lstStyle/>
          <a:p>
            <a:r>
              <a:rPr lang="en-US" sz="2400" dirty="0"/>
              <a:t>Collaborative XAI (CXAI)</a:t>
            </a:r>
          </a:p>
        </p:txBody>
      </p:sp>
      <p:sp>
        <p:nvSpPr>
          <p:cNvPr id="4" name="TextBox 3">
            <a:extLst>
              <a:ext uri="{FF2B5EF4-FFF2-40B4-BE49-F238E27FC236}">
                <a16:creationId xmlns:a16="http://schemas.microsoft.com/office/drawing/2014/main" id="{C9CC26D2-08AE-3345-BE9F-37D5D87C92B0}"/>
              </a:ext>
            </a:extLst>
          </p:cNvPr>
          <p:cNvSpPr txBox="1"/>
          <p:nvPr/>
        </p:nvSpPr>
        <p:spPr>
          <a:xfrm>
            <a:off x="-26100" y="2244735"/>
            <a:ext cx="9134873" cy="923330"/>
          </a:xfrm>
          <a:prstGeom prst="rect">
            <a:avLst/>
          </a:prstGeom>
          <a:noFill/>
        </p:spPr>
        <p:txBody>
          <a:bodyPr wrap="none" rtlCol="0">
            <a:spAutoFit/>
          </a:bodyPr>
          <a:lstStyle/>
          <a:p>
            <a:pPr algn="ctr"/>
            <a:r>
              <a:rPr lang="en-US" dirty="0"/>
              <a:t>Basis in the Literature</a:t>
            </a:r>
          </a:p>
          <a:p>
            <a:pPr marL="257175" indent="-257175">
              <a:buAutoNum type="arabicPeriod"/>
            </a:pPr>
            <a:r>
              <a:rPr lang="en-US" dirty="0"/>
              <a:t>Explanation as a collaborative process</a:t>
            </a:r>
          </a:p>
          <a:p>
            <a:pPr marL="257175" indent="-257175">
              <a:buAutoNum type="arabicPeriod"/>
            </a:pPr>
            <a:r>
              <a:rPr lang="en-US" dirty="0"/>
              <a:t>Collaborative tutoring by learners can be as effective as learning from a good teacher</a:t>
            </a:r>
          </a:p>
        </p:txBody>
      </p:sp>
      <p:sp>
        <p:nvSpPr>
          <p:cNvPr id="5" name="TextBox 4">
            <a:extLst>
              <a:ext uri="{FF2B5EF4-FFF2-40B4-BE49-F238E27FC236}">
                <a16:creationId xmlns:a16="http://schemas.microsoft.com/office/drawing/2014/main" id="{CF8DAFDC-5DEE-574B-887C-7CA29E6AA6D0}"/>
              </a:ext>
            </a:extLst>
          </p:cNvPr>
          <p:cNvSpPr txBox="1"/>
          <p:nvPr/>
        </p:nvSpPr>
        <p:spPr>
          <a:xfrm>
            <a:off x="3441805" y="3308080"/>
            <a:ext cx="1646605" cy="369332"/>
          </a:xfrm>
          <a:prstGeom prst="rect">
            <a:avLst/>
          </a:prstGeom>
          <a:noFill/>
        </p:spPr>
        <p:txBody>
          <a:bodyPr wrap="none" rtlCol="0">
            <a:spAutoFit/>
          </a:bodyPr>
          <a:lstStyle/>
          <a:p>
            <a:r>
              <a:rPr lang="en-US" dirty="0"/>
              <a:t>CXAI Concept</a:t>
            </a:r>
          </a:p>
        </p:txBody>
      </p:sp>
      <p:sp>
        <p:nvSpPr>
          <p:cNvPr id="6" name="Rectangle 5">
            <a:extLst>
              <a:ext uri="{FF2B5EF4-FFF2-40B4-BE49-F238E27FC236}">
                <a16:creationId xmlns:a16="http://schemas.microsoft.com/office/drawing/2014/main" id="{169E34BD-AB23-5F45-9C90-6CA0FFC96248}"/>
              </a:ext>
            </a:extLst>
          </p:cNvPr>
          <p:cNvSpPr/>
          <p:nvPr/>
        </p:nvSpPr>
        <p:spPr>
          <a:xfrm>
            <a:off x="328090" y="3713019"/>
            <a:ext cx="8564137" cy="784830"/>
          </a:xfrm>
          <a:prstGeom prst="rect">
            <a:avLst/>
          </a:prstGeom>
        </p:spPr>
        <p:txBody>
          <a:bodyPr wrap="square">
            <a:spAutoFit/>
          </a:bodyPr>
          <a:lstStyle/>
          <a:p>
            <a:r>
              <a:rPr lang="en-US" sz="1500" dirty="0">
                <a:solidFill>
                  <a:srgbClr val="000000"/>
                </a:solidFill>
                <a:ea typeface="Calibri" panose="020F0502020204030204" pitchFamily="34" charset="0"/>
                <a:cs typeface="Times" pitchFamily="2" charset="0"/>
              </a:rPr>
              <a:t>Enable users of AI systems to learn from each other and share experiences in order to gain sophistication in understanding how AI systems work, and how they fail, the reasons for the failures, and suggestions and tricks for working around the failures.</a:t>
            </a:r>
          </a:p>
        </p:txBody>
      </p:sp>
      <p:sp>
        <p:nvSpPr>
          <p:cNvPr id="7" name="Rectangle 6">
            <a:extLst>
              <a:ext uri="{FF2B5EF4-FFF2-40B4-BE49-F238E27FC236}">
                <a16:creationId xmlns:a16="http://schemas.microsoft.com/office/drawing/2014/main" id="{2AC658F8-8144-604E-BD79-7A8775542067}"/>
              </a:ext>
            </a:extLst>
          </p:cNvPr>
          <p:cNvSpPr/>
          <p:nvPr/>
        </p:nvSpPr>
        <p:spPr>
          <a:xfrm>
            <a:off x="537868" y="4827457"/>
            <a:ext cx="7821404" cy="677045"/>
          </a:xfrm>
          <a:prstGeom prst="rect">
            <a:avLst/>
          </a:prstGeom>
        </p:spPr>
        <p:txBody>
          <a:bodyPr wrap="square">
            <a:spAutoFit/>
          </a:bodyPr>
          <a:lstStyle/>
          <a:p>
            <a:pPr algn="ctr">
              <a:lnSpc>
                <a:spcPct val="150000"/>
              </a:lnSpc>
            </a:pPr>
            <a:r>
              <a:rPr lang="en-US" sz="1350" i="1" dirty="0"/>
              <a:t>Here's something that surprised me.   	 Here's how I corrected a mistake 	Here’s a trick you can try. Here’s how it can fool you.  	Here's something you can trust (or not trust).</a:t>
            </a:r>
          </a:p>
        </p:txBody>
      </p:sp>
    </p:spTree>
    <p:extLst>
      <p:ext uri="{BB962C8B-B14F-4D97-AF65-F5344CB8AC3E}">
        <p14:creationId xmlns:p14="http://schemas.microsoft.com/office/powerpoint/2010/main" val="341267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D4BB521-7DC6-6A47-82DE-A42F22846B84}"/>
              </a:ext>
            </a:extLst>
          </p:cNvPr>
          <p:cNvCxnSpPr/>
          <p:nvPr/>
        </p:nvCxnSpPr>
        <p:spPr>
          <a:xfrm>
            <a:off x="300895" y="1110345"/>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49871CE0-6D68-DE44-8368-A4921EBDBDBD}"/>
              </a:ext>
            </a:extLst>
          </p:cNvPr>
          <p:cNvSpPr txBox="1">
            <a:spLocks/>
          </p:cNvSpPr>
          <p:nvPr/>
        </p:nvSpPr>
        <p:spPr>
          <a:xfrm>
            <a:off x="1382793" y="1281343"/>
            <a:ext cx="6983441" cy="5434765"/>
          </a:xfrm>
          <a:prstGeom prst="rect">
            <a:avLst/>
          </a:prstGeom>
        </p:spPr>
        <p:txBody>
          <a:bodyPr vert="horz" lIns="68580" tIns="34290" rIns="68580" bIns="3429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225"/>
              </a:spcBef>
              <a:buSzPct val="100000"/>
            </a:pPr>
            <a:r>
              <a:rPr lang="en-US" sz="2200" dirty="0"/>
              <a:t>Non-technological methods to promote understanding of specific AI systems</a:t>
            </a:r>
          </a:p>
          <a:p>
            <a:pPr algn="l">
              <a:spcBef>
                <a:spcPts val="225"/>
              </a:spcBef>
              <a:buSzPct val="100000"/>
            </a:pPr>
            <a:endParaRPr lang="en-US" sz="2200" dirty="0"/>
          </a:p>
          <a:p>
            <a:pPr marL="342900" indent="-342900" algn="l">
              <a:spcBef>
                <a:spcPts val="225"/>
              </a:spcBef>
              <a:buSzPct val="100000"/>
              <a:buFont typeface="Arial" panose="020B0604020202020204" pitchFamily="34" charset="0"/>
              <a:buChar char="•"/>
            </a:pPr>
            <a:r>
              <a:rPr lang="en-US" sz="2200" b="1" dirty="0"/>
              <a:t>Self-explaining scorecard </a:t>
            </a:r>
            <a:r>
              <a:rPr lang="en-US" sz="2200" dirty="0"/>
              <a:t>(Klein, Hoffman &amp; Mueller, 2018)</a:t>
            </a:r>
            <a:endParaRPr lang="en-US" sz="2200" b="1" dirty="0"/>
          </a:p>
          <a:p>
            <a:pPr marL="342900" indent="-342900" algn="l">
              <a:spcBef>
                <a:spcPts val="225"/>
              </a:spcBef>
              <a:buSzPct val="100000"/>
              <a:buFont typeface="Arial" panose="020B0604020202020204" pitchFamily="34" charset="0"/>
              <a:buChar char="•"/>
            </a:pPr>
            <a:r>
              <a:rPr lang="en-US" sz="2200" b="1" dirty="0"/>
              <a:t>XAI scales (trust, explanation goodness, explanation satisfaction, mental model adequacy) </a:t>
            </a:r>
            <a:r>
              <a:rPr lang="en-US" sz="2200" dirty="0"/>
              <a:t>(Hoffman Mueller, Klein &amp; </a:t>
            </a:r>
            <a:r>
              <a:rPr lang="en-US" sz="2200" dirty="0" err="1"/>
              <a:t>Litman</a:t>
            </a:r>
            <a:r>
              <a:rPr lang="en-US" sz="2200" dirty="0"/>
              <a:t>, 2018)</a:t>
            </a:r>
            <a:endParaRPr lang="en-US" sz="2200" b="1" dirty="0"/>
          </a:p>
          <a:p>
            <a:pPr marL="342900" indent="-342900" algn="l">
              <a:spcBef>
                <a:spcPts val="225"/>
              </a:spcBef>
              <a:buSzPct val="100000"/>
              <a:buFont typeface="Arial" panose="020B0604020202020204" pitchFamily="34" charset="0"/>
              <a:buChar char="•"/>
            </a:pPr>
            <a:r>
              <a:rPr lang="en-US" sz="2200" b="1" dirty="0"/>
              <a:t>Cognitive Tutorial </a:t>
            </a:r>
            <a:r>
              <a:rPr lang="en-US" sz="2200" dirty="0"/>
              <a:t>(Mueller &amp; Klein, 2011) Brief up-front global description of the AI system — how it works, examples of how it doesn’t work, diagnoses for its limitations</a:t>
            </a:r>
            <a:endParaRPr lang="en-US" sz="2200" b="1" dirty="0"/>
          </a:p>
          <a:p>
            <a:pPr marL="342900" indent="-342900" algn="l">
              <a:spcBef>
                <a:spcPts val="225"/>
              </a:spcBef>
              <a:buSzPct val="100000"/>
              <a:buFont typeface="Arial" panose="020B0604020202020204" pitchFamily="34" charset="0"/>
              <a:buChar char="•"/>
            </a:pPr>
            <a:r>
              <a:rPr lang="en-US" sz="2200" b="1" dirty="0" err="1"/>
              <a:t>ShadowBox</a:t>
            </a:r>
            <a:r>
              <a:rPr lang="en-US" sz="2200" b="1" dirty="0"/>
              <a:t> calibration </a:t>
            </a:r>
            <a:r>
              <a:rPr lang="en-US" sz="2200" dirty="0"/>
              <a:t>(Klein &amp; Borders, 2016)</a:t>
            </a:r>
          </a:p>
          <a:p>
            <a:pPr marL="342900" indent="-342900" algn="l">
              <a:spcBef>
                <a:spcPts val="225"/>
              </a:spcBef>
              <a:buSzPct val="100000"/>
              <a:buFont typeface="Arial" panose="020B0604020202020204" pitchFamily="34" charset="0"/>
              <a:buChar char="•"/>
            </a:pPr>
            <a:r>
              <a:rPr lang="en-US" sz="2200" b="1" dirty="0"/>
              <a:t>Guidelines for evaluation design </a:t>
            </a:r>
            <a:r>
              <a:rPr lang="en-US" sz="2200" dirty="0"/>
              <a:t>(Hoffman, Klein &amp; Mueller, January 2018)</a:t>
            </a:r>
          </a:p>
          <a:p>
            <a:pPr marL="342900" indent="-342900" algn="l">
              <a:spcBef>
                <a:spcPts val="225"/>
              </a:spcBef>
              <a:buSzPct val="100000"/>
              <a:buFont typeface="Arial" panose="020B0604020202020204" pitchFamily="34" charset="0"/>
              <a:buChar char="•"/>
            </a:pPr>
            <a:r>
              <a:rPr lang="en-US" sz="2200" dirty="0"/>
              <a:t>User-as-developer</a:t>
            </a:r>
          </a:p>
          <a:p>
            <a:pPr marL="342900" indent="-342900" algn="l">
              <a:spcBef>
                <a:spcPts val="225"/>
              </a:spcBef>
              <a:buSzPct val="100000"/>
              <a:buFont typeface="Arial" panose="020B0604020202020204" pitchFamily="34" charset="0"/>
              <a:buChar char="•"/>
            </a:pPr>
            <a:r>
              <a:rPr lang="en-US" sz="2200" dirty="0"/>
              <a:t>Discovery platform</a:t>
            </a:r>
          </a:p>
          <a:p>
            <a:pPr marL="342900" indent="-342900" algn="l">
              <a:spcBef>
                <a:spcPts val="225"/>
              </a:spcBef>
              <a:buSzPct val="100000"/>
              <a:buFont typeface="Arial" panose="020B0604020202020204" pitchFamily="34" charset="0"/>
              <a:buChar char="•"/>
            </a:pPr>
            <a:r>
              <a:rPr lang="en-US" sz="2200" dirty="0"/>
              <a:t>XAI Playbook — for different audiences: users, developers, regulators</a:t>
            </a:r>
          </a:p>
          <a:p>
            <a:pPr marL="342900" indent="-342900" algn="l">
              <a:spcBef>
                <a:spcPts val="225"/>
              </a:spcBef>
              <a:buSzPct val="100000"/>
              <a:buFont typeface="Arial" panose="020B0604020202020204" pitchFamily="34" charset="0"/>
              <a:buChar char="•"/>
            </a:pPr>
            <a:r>
              <a:rPr lang="en-US" sz="2200" dirty="0"/>
              <a:t>Collaborative XAI (CXAI)</a:t>
            </a:r>
          </a:p>
          <a:p>
            <a:pPr marL="342900" indent="-342900" algn="l">
              <a:spcBef>
                <a:spcPts val="225"/>
              </a:spcBef>
              <a:buSzPct val="100000"/>
              <a:buFont typeface="Arial" panose="020B0604020202020204" pitchFamily="34" charset="0"/>
              <a:buChar char="•"/>
            </a:pPr>
            <a:endParaRPr lang="en-US" sz="1650" dirty="0"/>
          </a:p>
          <a:p>
            <a:pPr>
              <a:spcBef>
                <a:spcPts val="225"/>
              </a:spcBef>
              <a:buSzPct val="100000"/>
            </a:pPr>
            <a:endParaRPr lang="en-US" sz="1650" dirty="0"/>
          </a:p>
        </p:txBody>
      </p:sp>
      <p:sp>
        <p:nvSpPr>
          <p:cNvPr id="7" name="Title 1">
            <a:extLst>
              <a:ext uri="{FF2B5EF4-FFF2-40B4-BE49-F238E27FC236}">
                <a16:creationId xmlns:a16="http://schemas.microsoft.com/office/drawing/2014/main" id="{F2B70561-C5BE-414B-8E9C-AD2E1BE85D37}"/>
              </a:ext>
            </a:extLst>
          </p:cNvPr>
          <p:cNvSpPr txBox="1">
            <a:spLocks/>
          </p:cNvSpPr>
          <p:nvPr/>
        </p:nvSpPr>
        <p:spPr>
          <a:xfrm>
            <a:off x="1243453" y="217459"/>
            <a:ext cx="6137315" cy="721889"/>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400" dirty="0">
                <a:latin typeface="+mn-lt"/>
              </a:rPr>
              <a:t>AIQ: A suite of </a:t>
            </a:r>
            <a:r>
              <a:rPr lang="en-US" sz="2400" u="sng" dirty="0">
                <a:latin typeface="+mn-lt"/>
              </a:rPr>
              <a:t>cognitive</a:t>
            </a:r>
            <a:r>
              <a:rPr lang="en-US" sz="2400" dirty="0">
                <a:latin typeface="+mn-lt"/>
              </a:rPr>
              <a:t> support tools</a:t>
            </a:r>
          </a:p>
        </p:txBody>
      </p:sp>
    </p:spTree>
    <p:extLst>
      <p:ext uri="{BB962C8B-B14F-4D97-AF65-F5344CB8AC3E}">
        <p14:creationId xmlns:p14="http://schemas.microsoft.com/office/powerpoint/2010/main" val="274227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083211" y="2315432"/>
            <a:ext cx="6788807" cy="954087"/>
          </a:xfrm>
        </p:spPr>
        <p:txBody>
          <a:bodyPr>
            <a:normAutofit fontScale="90000"/>
          </a:bodyPr>
          <a:lstStyle/>
          <a:p>
            <a:pPr>
              <a:lnSpc>
                <a:spcPct val="90000"/>
              </a:lnSpc>
              <a:defRPr/>
            </a:pPr>
            <a:r>
              <a:rPr lang="en-US" sz="3400" b="1" dirty="0">
                <a:latin typeface="Arial" charset="0"/>
                <a:cs typeface="Arial" charset="0"/>
              </a:rPr>
              <a:t>Thank you!</a:t>
            </a:r>
            <a:br>
              <a:rPr lang="en-US" sz="3400" b="1" dirty="0">
                <a:latin typeface="Arial" charset="0"/>
                <a:cs typeface="Arial" charset="0"/>
              </a:rPr>
            </a:br>
            <a:r>
              <a:rPr lang="en-US" sz="3400" b="1" dirty="0">
                <a:latin typeface="Arial" charset="0"/>
                <a:cs typeface="Arial" charset="0"/>
              </a:rPr>
              <a:t/>
            </a:r>
            <a:br>
              <a:rPr lang="en-US" sz="3400" b="1" dirty="0">
                <a:latin typeface="Arial" charset="0"/>
                <a:cs typeface="Arial" charset="0"/>
              </a:rPr>
            </a:br>
            <a:r>
              <a:rPr lang="en-US" sz="3400" b="1" dirty="0">
                <a:latin typeface="Arial" charset="0"/>
                <a:cs typeface="Arial" charset="0"/>
              </a:rPr>
              <a:t>Gary Klein, Ph.D.</a:t>
            </a:r>
            <a:br>
              <a:rPr lang="en-US" sz="3400" b="1" dirty="0">
                <a:latin typeface="Arial" charset="0"/>
                <a:cs typeface="Arial" charset="0"/>
              </a:rPr>
            </a:br>
            <a:r>
              <a:rPr lang="en-US" sz="3400" b="1" dirty="0">
                <a:latin typeface="Arial" charset="0"/>
                <a:cs typeface="Arial" charset="0"/>
              </a:rPr>
              <a:t>MacroCognition LLC</a:t>
            </a:r>
            <a:br>
              <a:rPr lang="en-US" sz="3400" b="1" dirty="0">
                <a:latin typeface="Arial" charset="0"/>
                <a:cs typeface="Arial" charset="0"/>
              </a:rPr>
            </a:br>
            <a:r>
              <a:rPr lang="en-US" sz="3400" b="1" dirty="0">
                <a:latin typeface="Arial" charset="0"/>
                <a:cs typeface="Arial" charset="0"/>
              </a:rPr>
              <a:t>3601 Connecticut Ave NW</a:t>
            </a:r>
            <a:br>
              <a:rPr lang="en-US" sz="3400" b="1" dirty="0">
                <a:latin typeface="Arial" charset="0"/>
                <a:cs typeface="Arial" charset="0"/>
              </a:rPr>
            </a:br>
            <a:r>
              <a:rPr lang="en-US" sz="3400" b="1" dirty="0">
                <a:latin typeface="Arial" charset="0"/>
                <a:cs typeface="Arial" charset="0"/>
              </a:rPr>
              <a:t>#110</a:t>
            </a:r>
            <a:br>
              <a:rPr lang="en-US" sz="3400" b="1" dirty="0">
                <a:latin typeface="Arial" charset="0"/>
                <a:cs typeface="Arial" charset="0"/>
              </a:rPr>
            </a:br>
            <a:r>
              <a:rPr lang="en-US" sz="3400" b="1" dirty="0">
                <a:latin typeface="Arial" charset="0"/>
                <a:cs typeface="Arial" charset="0"/>
              </a:rPr>
              <a:t>Washington, DC 20008</a:t>
            </a:r>
            <a:br>
              <a:rPr lang="en-US" sz="3400" b="1" dirty="0">
                <a:latin typeface="Arial" charset="0"/>
                <a:cs typeface="Arial" charset="0"/>
              </a:rPr>
            </a:br>
            <a:r>
              <a:rPr lang="en-US" sz="3400" b="1" dirty="0">
                <a:latin typeface="Arial" charset="0"/>
                <a:cs typeface="Arial" charset="0"/>
                <a:hlinkClick r:id="rId2"/>
              </a:rPr>
              <a:t>gary@macrocognition.com</a:t>
            </a:r>
            <a:r>
              <a:rPr lang="en-US" sz="3400" b="1" dirty="0">
                <a:latin typeface="Arial" charset="0"/>
                <a:cs typeface="Arial" charset="0"/>
              </a:rPr>
              <a:t/>
            </a:r>
            <a:br>
              <a:rPr lang="en-US" sz="3400" b="1" dirty="0">
                <a:latin typeface="Arial" charset="0"/>
                <a:cs typeface="Arial" charset="0"/>
              </a:rPr>
            </a:br>
            <a:r>
              <a:rPr lang="en-US" sz="3400" b="1" dirty="0">
                <a:latin typeface="Arial" charset="0"/>
                <a:cs typeface="Arial" charset="0"/>
              </a:rPr>
              <a:t>937/238-8281</a:t>
            </a:r>
            <a:br>
              <a:rPr lang="en-US" sz="3400" b="1" dirty="0">
                <a:latin typeface="Arial" charset="0"/>
                <a:cs typeface="Arial" charset="0"/>
              </a:rPr>
            </a:br>
            <a:endParaRPr sz="3400" b="1" i="1" dirty="0">
              <a:latin typeface="Arial" charset="0"/>
              <a:cs typeface="Arial" charset="0"/>
            </a:endParaRPr>
          </a:p>
        </p:txBody>
      </p:sp>
    </p:spTree>
    <p:extLst>
      <p:ext uri="{BB962C8B-B14F-4D97-AF65-F5344CB8AC3E}">
        <p14:creationId xmlns:p14="http://schemas.microsoft.com/office/powerpoint/2010/main" val="450709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p:cNvSpPr/>
          <p:nvPr/>
        </p:nvSpPr>
        <p:spPr>
          <a:xfrm>
            <a:off x="6054432" y="3691527"/>
            <a:ext cx="2813058" cy="222633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sp>
        <p:nvSpPr>
          <p:cNvPr id="4" name="Rectangle 3"/>
          <p:cNvSpPr/>
          <p:nvPr/>
        </p:nvSpPr>
        <p:spPr>
          <a:xfrm>
            <a:off x="199757" y="3667648"/>
            <a:ext cx="5686679" cy="2250440"/>
          </a:xfrm>
          <a:prstGeom prst="rect">
            <a:avLst/>
          </a:prstGeom>
          <a:solidFill>
            <a:srgbClr val="C4E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sp>
        <p:nvSpPr>
          <p:cNvPr id="3" name="Slide Number Placeholder 2"/>
          <p:cNvSpPr>
            <a:spLocks noGrp="1"/>
          </p:cNvSpPr>
          <p:nvPr>
            <p:ph type="sldNum" sz="quarter" idx="11"/>
          </p:nvPr>
        </p:nvSpPr>
        <p:spPr/>
        <p:txBody>
          <a:bodyPr/>
          <a:lstStyle/>
          <a:p>
            <a:pPr>
              <a:defRPr/>
            </a:pPr>
            <a:fld id="{231CC523-8BC6-4921-807A-66BD262F34AB}" type="slidenum">
              <a:rPr lang="en-US" smtClean="0">
                <a:solidFill>
                  <a:prstClr val="black">
                    <a:tint val="75000"/>
                  </a:prstClr>
                </a:solidFill>
              </a:rPr>
              <a:pPr>
                <a:defRPr/>
              </a:pPr>
              <a:t>2</a:t>
            </a:fld>
            <a:endParaRPr lang="en-US" dirty="0">
              <a:solidFill>
                <a:prstClr val="black">
                  <a:tint val="75000"/>
                </a:prstClr>
              </a:solidFill>
            </a:endParaRPr>
          </a:p>
        </p:txBody>
      </p:sp>
      <p:sp>
        <p:nvSpPr>
          <p:cNvPr id="5" name="Title 4"/>
          <p:cNvSpPr>
            <a:spLocks noGrp="1"/>
          </p:cNvSpPr>
          <p:nvPr>
            <p:ph type="ctrTitle"/>
          </p:nvPr>
        </p:nvSpPr>
        <p:spPr/>
        <p:txBody>
          <a:bodyPr>
            <a:normAutofit/>
          </a:bodyPr>
          <a:lstStyle/>
          <a:p>
            <a:r>
              <a:rPr lang="en-US" dirty="0"/>
              <a:t>XAI Development Challenges</a:t>
            </a:r>
          </a:p>
        </p:txBody>
      </p:sp>
      <p:grpSp>
        <p:nvGrpSpPr>
          <p:cNvPr id="28" name="Group 27"/>
          <p:cNvGrpSpPr/>
          <p:nvPr/>
        </p:nvGrpSpPr>
        <p:grpSpPr>
          <a:xfrm>
            <a:off x="69398" y="1010653"/>
            <a:ext cx="8985834" cy="2397750"/>
            <a:chOff x="69398" y="1029903"/>
            <a:chExt cx="8985834" cy="2397750"/>
          </a:xfrm>
        </p:grpSpPr>
        <p:grpSp>
          <p:nvGrpSpPr>
            <p:cNvPr id="6" name="Group 5"/>
            <p:cNvGrpSpPr/>
            <p:nvPr/>
          </p:nvGrpSpPr>
          <p:grpSpPr>
            <a:xfrm>
              <a:off x="369446" y="1237431"/>
              <a:ext cx="8651919" cy="1937857"/>
              <a:chOff x="333915" y="3832482"/>
              <a:chExt cx="8651919" cy="1937857"/>
            </a:xfrm>
          </p:grpSpPr>
          <p:pic>
            <p:nvPicPr>
              <p:cNvPr id="7" name="Picture 6"/>
              <p:cNvPicPr>
                <a:picLocks noChangeAspect="1"/>
              </p:cNvPicPr>
              <p:nvPr/>
            </p:nvPicPr>
            <p:blipFill>
              <a:blip r:embed="rId2"/>
              <a:stretch>
                <a:fillRect/>
              </a:stretch>
            </p:blipFill>
            <p:spPr>
              <a:xfrm>
                <a:off x="5827950" y="4441376"/>
                <a:ext cx="816246" cy="816246"/>
              </a:xfrm>
              <a:prstGeom prst="rect">
                <a:avLst/>
              </a:prstGeom>
            </p:spPr>
          </p:pic>
          <p:sp>
            <p:nvSpPr>
              <p:cNvPr id="8" name="Rectangle 7"/>
              <p:cNvSpPr/>
              <p:nvPr/>
            </p:nvSpPr>
            <p:spPr>
              <a:xfrm>
                <a:off x="1713679" y="4306984"/>
                <a:ext cx="1219914" cy="1120717"/>
              </a:xfrm>
              <a:prstGeom prst="rect">
                <a:avLst/>
              </a:prstGeom>
              <a:noFill/>
              <a:ln w="19050" cap="flat" cmpd="sng" algn="ctr">
                <a:solidFill>
                  <a:schemeClr val="tx1"/>
                </a:solidFill>
                <a:prstDash val="solid"/>
                <a:miter lim="800000"/>
              </a:ln>
              <a:effectLst/>
            </p:spPr>
            <p:txBody>
              <a:bodyPr rtlCol="0" anchor="ctr"/>
              <a:lstStyle/>
              <a:p>
                <a:pPr algn="ctr">
                  <a:defRPr/>
                </a:pPr>
                <a:r>
                  <a:rPr lang="en-US" sz="1600" kern="0" dirty="0">
                    <a:solidFill>
                      <a:prstClr val="black"/>
                    </a:solidFill>
                    <a:latin typeface="Avenir Next" charset="0"/>
                    <a:ea typeface="Avenir Next" charset="0"/>
                    <a:cs typeface="Avenir Next" charset="0"/>
                  </a:rPr>
                  <a:t>New Machine Learning</a:t>
                </a:r>
              </a:p>
              <a:p>
                <a:pPr algn="ctr">
                  <a:defRPr/>
                </a:pPr>
                <a:r>
                  <a:rPr lang="en-US" sz="1600" kern="0" dirty="0">
                    <a:solidFill>
                      <a:prstClr val="black"/>
                    </a:solidFill>
                    <a:latin typeface="Avenir Next" charset="0"/>
                    <a:ea typeface="Avenir Next" charset="0"/>
                    <a:cs typeface="Avenir Next" charset="0"/>
                  </a:rPr>
                  <a:t>Process</a:t>
                </a:r>
              </a:p>
            </p:txBody>
          </p:sp>
          <p:sp>
            <p:nvSpPr>
              <p:cNvPr id="9" name="Rectangle 8"/>
              <p:cNvSpPr/>
              <p:nvPr/>
            </p:nvSpPr>
            <p:spPr>
              <a:xfrm>
                <a:off x="341991" y="4306863"/>
                <a:ext cx="1192203" cy="1120717"/>
              </a:xfrm>
              <a:prstGeom prst="rect">
                <a:avLst/>
              </a:prstGeom>
              <a:noFill/>
              <a:ln w="19050" cap="flat" cmpd="sng" algn="ctr">
                <a:solidFill>
                  <a:schemeClr val="tx1"/>
                </a:solidFill>
                <a:prstDash val="solid"/>
                <a:miter lim="800000"/>
              </a:ln>
              <a:effectLst/>
            </p:spPr>
            <p:txBody>
              <a:bodyPr rtlCol="0" anchor="ctr"/>
              <a:lstStyle/>
              <a:p>
                <a:pPr algn="ctr"/>
                <a:r>
                  <a:rPr lang="en-US" sz="1600" kern="0" dirty="0">
                    <a:solidFill>
                      <a:prstClr val="black"/>
                    </a:solidFill>
                    <a:latin typeface="Avenir Next" charset="0"/>
                    <a:ea typeface="Avenir Next" charset="0"/>
                    <a:cs typeface="Avenir Next" charset="0"/>
                  </a:rPr>
                  <a:t>Training Data</a:t>
                </a:r>
              </a:p>
            </p:txBody>
          </p:sp>
          <p:cxnSp>
            <p:nvCxnSpPr>
              <p:cNvPr id="10" name="Straight Arrow Connector 9"/>
              <p:cNvCxnSpPr>
                <a:stCxn id="9" idx="3"/>
                <a:endCxn id="8" idx="1"/>
              </p:cNvCxnSpPr>
              <p:nvPr/>
            </p:nvCxnSpPr>
            <p:spPr>
              <a:xfrm>
                <a:off x="1534194" y="4867222"/>
                <a:ext cx="179485" cy="121"/>
              </a:xfrm>
              <a:prstGeom prst="straightConnector1">
                <a:avLst/>
              </a:prstGeom>
              <a:noFill/>
              <a:ln w="28575" cap="flat" cmpd="sng" algn="ctr">
                <a:solidFill>
                  <a:schemeClr val="tx1"/>
                </a:solidFill>
                <a:prstDash val="solid"/>
                <a:miter lim="800000"/>
                <a:tailEnd type="triangle"/>
              </a:ln>
              <a:effectLst/>
            </p:spPr>
          </p:cxnSp>
          <p:cxnSp>
            <p:nvCxnSpPr>
              <p:cNvPr id="12" name="Straight Arrow Connector 11"/>
              <p:cNvCxnSpPr/>
              <p:nvPr/>
            </p:nvCxnSpPr>
            <p:spPr>
              <a:xfrm flipH="1" flipV="1">
                <a:off x="5562160" y="4777031"/>
                <a:ext cx="216580" cy="1699"/>
              </a:xfrm>
              <a:prstGeom prst="straightConnector1">
                <a:avLst/>
              </a:prstGeom>
              <a:noFill/>
              <a:ln w="28575" cap="flat" cmpd="sng" algn="ctr">
                <a:solidFill>
                  <a:schemeClr val="tx1"/>
                </a:solidFill>
                <a:prstDash val="solid"/>
                <a:miter lim="800000"/>
                <a:headEnd type="triangle" w="med" len="med"/>
                <a:tailEnd type="none" w="med" len="med"/>
              </a:ln>
              <a:effectLst/>
            </p:spPr>
          </p:cxnSp>
          <p:sp>
            <p:nvSpPr>
              <p:cNvPr id="13" name="Oval 12"/>
              <p:cNvSpPr/>
              <p:nvPr/>
            </p:nvSpPr>
            <p:spPr>
              <a:xfrm>
                <a:off x="5778740" y="4359062"/>
                <a:ext cx="997234" cy="1019959"/>
              </a:xfrm>
              <a:prstGeom prst="ellipse">
                <a:avLst/>
              </a:prstGeom>
              <a:noFill/>
              <a:ln w="19050" cap="flat" cmpd="sng" algn="ctr">
                <a:solidFill>
                  <a:schemeClr val="accent5">
                    <a:lumMod val="50000"/>
                  </a:schemeClr>
                </a:solidFill>
                <a:prstDash val="solid"/>
                <a:miter lim="800000"/>
              </a:ln>
              <a:effectLst/>
            </p:spPr>
            <p:txBody>
              <a:bodyPr lIns="0" rIns="0" rtlCol="0" anchor="ctr"/>
              <a:lstStyle/>
              <a:p>
                <a:pPr algn="ctr"/>
                <a:endParaRPr lang="en-US" sz="1600" kern="0" dirty="0">
                  <a:solidFill>
                    <a:prstClr val="black"/>
                  </a:solidFill>
                  <a:latin typeface="Avenir Next" charset="0"/>
                  <a:ea typeface="Avenir Next" charset="0"/>
                  <a:cs typeface="Avenir Next" charset="0"/>
                </a:endParaRPr>
              </a:p>
            </p:txBody>
          </p:sp>
          <p:sp>
            <p:nvSpPr>
              <p:cNvPr id="14" name="TextBox 13"/>
              <p:cNvSpPr txBox="1"/>
              <p:nvPr/>
            </p:nvSpPr>
            <p:spPr>
              <a:xfrm>
                <a:off x="333915" y="3832482"/>
                <a:ext cx="679994" cy="461665"/>
              </a:xfrm>
              <a:prstGeom prst="rect">
                <a:avLst/>
              </a:prstGeom>
              <a:noFill/>
              <a:ln>
                <a:noFill/>
              </a:ln>
            </p:spPr>
            <p:txBody>
              <a:bodyPr wrap="none" rtlCol="0">
                <a:spAutoFit/>
              </a:bodyPr>
              <a:lstStyle/>
              <a:p>
                <a:pPr>
                  <a:defRPr/>
                </a:pPr>
                <a:r>
                  <a:rPr lang="en-US" sz="2400" kern="0" dirty="0">
                    <a:solidFill>
                      <a:prstClr val="black"/>
                    </a:solidFill>
                    <a:latin typeface="Avenir Next" charset="0"/>
                    <a:ea typeface="Avenir Next" charset="0"/>
                    <a:cs typeface="Avenir Next" charset="0"/>
                  </a:rPr>
                  <a:t>XAI</a:t>
                </a:r>
              </a:p>
            </p:txBody>
          </p:sp>
          <p:cxnSp>
            <p:nvCxnSpPr>
              <p:cNvPr id="15" name="Straight Arrow Connector 14"/>
              <p:cNvCxnSpPr>
                <a:stCxn id="8" idx="3"/>
                <a:endCxn id="11" idx="1"/>
              </p:cNvCxnSpPr>
              <p:nvPr/>
            </p:nvCxnSpPr>
            <p:spPr>
              <a:xfrm>
                <a:off x="2933593" y="4867343"/>
                <a:ext cx="182879" cy="0"/>
              </a:xfrm>
              <a:prstGeom prst="straightConnector1">
                <a:avLst/>
              </a:prstGeom>
              <a:noFill/>
              <a:ln w="28575" cap="flat" cmpd="sng" algn="ctr">
                <a:solidFill>
                  <a:schemeClr val="tx1"/>
                </a:solidFill>
                <a:prstDash val="solid"/>
                <a:miter lim="800000"/>
                <a:tailEnd type="triangle"/>
              </a:ln>
              <a:effectLst/>
            </p:spPr>
          </p:cxnSp>
          <p:sp>
            <p:nvSpPr>
              <p:cNvPr id="17" name="TextBox 16"/>
              <p:cNvSpPr txBox="1"/>
              <p:nvPr/>
            </p:nvSpPr>
            <p:spPr>
              <a:xfrm>
                <a:off x="6840682" y="4202936"/>
                <a:ext cx="2145152" cy="1328569"/>
              </a:xfrm>
              <a:prstGeom prst="rect">
                <a:avLst/>
              </a:prstGeom>
              <a:noFill/>
              <a:ln>
                <a:noFill/>
              </a:ln>
            </p:spPr>
            <p:txBody>
              <a:bodyPr wrap="square" rtlCol="0">
                <a:spAutoFit/>
              </a:bodyPr>
              <a:lstStyle/>
              <a:p>
                <a:pPr marL="119063" indent="-119063">
                  <a:spcBef>
                    <a:spcPts val="200"/>
                  </a:spcBef>
                  <a:buFont typeface="Arial" panose="020B0604020202020204" pitchFamily="34" charset="0"/>
                  <a:buChar char="•"/>
                  <a:defRPr/>
                </a:pPr>
                <a:r>
                  <a:rPr lang="en-US" sz="1200" kern="0" dirty="0">
                    <a:solidFill>
                      <a:prstClr val="black"/>
                    </a:solidFill>
                    <a:latin typeface="Avenir Next"/>
                  </a:rPr>
                  <a:t>I understand why</a:t>
                </a:r>
              </a:p>
              <a:p>
                <a:pPr marL="119063" indent="-119063">
                  <a:spcBef>
                    <a:spcPts val="200"/>
                  </a:spcBef>
                  <a:buFont typeface="Arial" panose="020B0604020202020204" pitchFamily="34" charset="0"/>
                  <a:buChar char="•"/>
                  <a:defRPr/>
                </a:pPr>
                <a:r>
                  <a:rPr lang="en-US" sz="1200" kern="0" dirty="0">
                    <a:solidFill>
                      <a:prstClr val="black"/>
                    </a:solidFill>
                    <a:latin typeface="Avenir Next"/>
                  </a:rPr>
                  <a:t>I understand why not</a:t>
                </a:r>
              </a:p>
              <a:p>
                <a:pPr marL="119063" indent="-119063">
                  <a:spcBef>
                    <a:spcPts val="200"/>
                  </a:spcBef>
                  <a:buFont typeface="Arial" panose="020B0604020202020204" pitchFamily="34" charset="0"/>
                  <a:buChar char="•"/>
                  <a:defRPr/>
                </a:pPr>
                <a:r>
                  <a:rPr lang="en-US" sz="1200" kern="0" dirty="0">
                    <a:solidFill>
                      <a:prstClr val="black"/>
                    </a:solidFill>
                    <a:latin typeface="Avenir Next"/>
                  </a:rPr>
                  <a:t>I know when you succeed</a:t>
                </a:r>
              </a:p>
              <a:p>
                <a:pPr marL="119063" indent="-119063">
                  <a:spcBef>
                    <a:spcPts val="200"/>
                  </a:spcBef>
                  <a:buFont typeface="Arial" panose="020B0604020202020204" pitchFamily="34" charset="0"/>
                  <a:buChar char="•"/>
                  <a:defRPr/>
                </a:pPr>
                <a:r>
                  <a:rPr lang="en-US" sz="1200" kern="0" dirty="0">
                    <a:solidFill>
                      <a:prstClr val="black"/>
                    </a:solidFill>
                    <a:latin typeface="Avenir Next"/>
                  </a:rPr>
                  <a:t>I know when you fail</a:t>
                </a:r>
              </a:p>
              <a:p>
                <a:pPr marL="119063" indent="-119063">
                  <a:spcBef>
                    <a:spcPts val="200"/>
                  </a:spcBef>
                  <a:buFont typeface="Arial" panose="020B0604020202020204" pitchFamily="34" charset="0"/>
                  <a:buChar char="•"/>
                  <a:defRPr/>
                </a:pPr>
                <a:r>
                  <a:rPr lang="en-US" sz="1200" kern="0" dirty="0">
                    <a:solidFill>
                      <a:prstClr val="black"/>
                    </a:solidFill>
                    <a:latin typeface="Avenir Next"/>
                  </a:rPr>
                  <a:t>I know when to trust you</a:t>
                </a:r>
              </a:p>
              <a:p>
                <a:pPr marL="119063" indent="-119063">
                  <a:spcBef>
                    <a:spcPts val="200"/>
                  </a:spcBef>
                  <a:buFont typeface="Arial" panose="020B0604020202020204" pitchFamily="34" charset="0"/>
                  <a:buChar char="•"/>
                  <a:defRPr/>
                </a:pPr>
                <a:r>
                  <a:rPr lang="en-US" sz="1200" kern="0" dirty="0">
                    <a:solidFill>
                      <a:prstClr val="black"/>
                    </a:solidFill>
                    <a:latin typeface="Avenir Next"/>
                  </a:rPr>
                  <a:t>I know why you erred</a:t>
                </a:r>
              </a:p>
            </p:txBody>
          </p:sp>
          <p:sp>
            <p:nvSpPr>
              <p:cNvPr id="18" name="Rectangle 17"/>
              <p:cNvSpPr/>
              <p:nvPr/>
            </p:nvSpPr>
            <p:spPr>
              <a:xfrm>
                <a:off x="5990740" y="3861242"/>
                <a:ext cx="566822" cy="276999"/>
              </a:xfrm>
              <a:prstGeom prst="rect">
                <a:avLst/>
              </a:prstGeom>
            </p:spPr>
            <p:txBody>
              <a:bodyPr wrap="none" lIns="45720" tIns="0" rIns="45720" bIns="0">
                <a:spAutoFit/>
              </a:bodyPr>
              <a:lstStyle/>
              <a:p>
                <a:pPr algn="ctr"/>
                <a:r>
                  <a:rPr lang="en-US" kern="0" dirty="0">
                    <a:solidFill>
                      <a:prstClr val="black"/>
                    </a:solidFill>
                    <a:latin typeface="Avenir Next" charset="0"/>
                    <a:ea typeface="Avenir Next" charset="0"/>
                    <a:cs typeface="Avenir Next" charset="0"/>
                  </a:rPr>
                  <a:t>Task</a:t>
                </a:r>
                <a:endParaRPr lang="en-US" dirty="0">
                  <a:solidFill>
                    <a:prstClr val="black"/>
                  </a:solidFill>
                </a:endParaRPr>
              </a:p>
            </p:txBody>
          </p:sp>
          <p:cxnSp>
            <p:nvCxnSpPr>
              <p:cNvPr id="19" name="Elbow Connector 18"/>
              <p:cNvCxnSpPr>
                <a:stCxn id="18" idx="1"/>
                <a:endCxn id="11" idx="0"/>
              </p:cNvCxnSpPr>
              <p:nvPr/>
            </p:nvCxnSpPr>
            <p:spPr>
              <a:xfrm rot="10800000" flipV="1">
                <a:off x="3726430" y="3999742"/>
                <a:ext cx="2264311" cy="307242"/>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8" idx="2"/>
                <a:endCxn id="13" idx="0"/>
              </p:cNvCxnSpPr>
              <p:nvPr/>
            </p:nvCxnSpPr>
            <p:spPr>
              <a:xfrm>
                <a:off x="6274151" y="4138241"/>
                <a:ext cx="3206" cy="2208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5928555" y="5401007"/>
                <a:ext cx="665567" cy="369332"/>
              </a:xfrm>
              <a:prstGeom prst="rect">
                <a:avLst/>
              </a:prstGeom>
            </p:spPr>
            <p:txBody>
              <a:bodyPr wrap="none">
                <a:spAutoFit/>
              </a:bodyPr>
              <a:lstStyle/>
              <a:p>
                <a:r>
                  <a:rPr lang="en-US" kern="0" dirty="0">
                    <a:solidFill>
                      <a:prstClr val="black"/>
                    </a:solidFill>
                    <a:latin typeface="Avenir Next" charset="0"/>
                    <a:ea typeface="Avenir Next" charset="0"/>
                    <a:cs typeface="Avenir Next" charset="0"/>
                  </a:rPr>
                  <a:t>User</a:t>
                </a:r>
                <a:endParaRPr lang="en-US" dirty="0">
                  <a:solidFill>
                    <a:prstClr val="black"/>
                  </a:solidFill>
                </a:endParaRPr>
              </a:p>
            </p:txBody>
          </p:sp>
          <p:cxnSp>
            <p:nvCxnSpPr>
              <p:cNvPr id="22" name="Straight Arrow Connector 21"/>
              <p:cNvCxnSpPr/>
              <p:nvPr/>
            </p:nvCxnSpPr>
            <p:spPr>
              <a:xfrm flipV="1">
                <a:off x="5562160" y="4940517"/>
                <a:ext cx="216580" cy="1699"/>
              </a:xfrm>
              <a:prstGeom prst="straightConnector1">
                <a:avLst/>
              </a:prstGeom>
              <a:noFill/>
              <a:ln w="28575" cap="flat" cmpd="sng" algn="ctr">
                <a:solidFill>
                  <a:schemeClr val="tx1"/>
                </a:solidFill>
                <a:prstDash val="solid"/>
                <a:miter lim="800000"/>
                <a:headEnd type="triangle" w="med" len="med"/>
                <a:tailEnd type="none" w="med" len="med"/>
              </a:ln>
              <a:effectLst/>
            </p:spPr>
          </p:cxnSp>
          <p:sp>
            <p:nvSpPr>
              <p:cNvPr id="11" name="Rectangle 10"/>
              <p:cNvSpPr/>
              <p:nvPr/>
            </p:nvSpPr>
            <p:spPr>
              <a:xfrm>
                <a:off x="3116472" y="4306984"/>
                <a:ext cx="1219914" cy="1120717"/>
              </a:xfrm>
              <a:prstGeom prst="rect">
                <a:avLst/>
              </a:prstGeom>
              <a:solidFill>
                <a:schemeClr val="bg1"/>
              </a:solidFill>
              <a:ln w="19050" cap="flat" cmpd="sng" algn="ctr">
                <a:solidFill>
                  <a:schemeClr val="tx1"/>
                </a:solidFill>
                <a:prstDash val="solid"/>
                <a:miter lim="800000"/>
              </a:ln>
              <a:effectLst/>
            </p:spPr>
            <p:txBody>
              <a:bodyPr lIns="0" rIns="0" rtlCol="0" anchor="ctr"/>
              <a:lstStyle/>
              <a:p>
                <a:pPr algn="ctr">
                  <a:defRPr/>
                </a:pPr>
                <a:r>
                  <a:rPr lang="en-US" sz="1600" kern="0" dirty="0">
                    <a:solidFill>
                      <a:prstClr val="black"/>
                    </a:solidFill>
                    <a:latin typeface="Avenir Next" charset="0"/>
                    <a:ea typeface="Avenir Next" charset="0"/>
                    <a:cs typeface="Avenir Next" charset="0"/>
                  </a:rPr>
                  <a:t>Explainable Model</a:t>
                </a:r>
              </a:p>
            </p:txBody>
          </p:sp>
          <p:sp>
            <p:nvSpPr>
              <p:cNvPr id="16" name="Rectangle 15"/>
              <p:cNvSpPr/>
              <p:nvPr/>
            </p:nvSpPr>
            <p:spPr>
              <a:xfrm>
                <a:off x="4342246" y="4306984"/>
                <a:ext cx="1219914" cy="1120717"/>
              </a:xfrm>
              <a:prstGeom prst="rect">
                <a:avLst/>
              </a:prstGeom>
              <a:solidFill>
                <a:schemeClr val="bg1"/>
              </a:solidFill>
              <a:ln w="19050" cap="flat" cmpd="sng" algn="ctr">
                <a:solidFill>
                  <a:schemeClr val="tx1"/>
                </a:solidFill>
                <a:prstDash val="solid"/>
                <a:miter lim="800000"/>
              </a:ln>
              <a:effectLst/>
            </p:spPr>
            <p:txBody>
              <a:bodyPr lIns="0" rIns="0" rtlCol="0" anchor="ctr"/>
              <a:lstStyle/>
              <a:p>
                <a:pPr algn="ctr">
                  <a:defRPr/>
                </a:pPr>
                <a:r>
                  <a:rPr lang="en-US" sz="1600" kern="0" dirty="0">
                    <a:solidFill>
                      <a:prstClr val="black"/>
                    </a:solidFill>
                    <a:latin typeface="Avenir Next" charset="0"/>
                    <a:ea typeface="Avenir Next" charset="0"/>
                    <a:cs typeface="Avenir Next" charset="0"/>
                  </a:rPr>
                  <a:t>Explanation Interface</a:t>
                </a:r>
              </a:p>
            </p:txBody>
          </p:sp>
        </p:grpSp>
        <p:sp>
          <p:nvSpPr>
            <p:cNvPr id="23" name="Rectangle 22"/>
            <p:cNvSpPr/>
            <p:nvPr/>
          </p:nvSpPr>
          <p:spPr>
            <a:xfrm>
              <a:off x="69398" y="1029903"/>
              <a:ext cx="8985834" cy="23977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grpSp>
      <p:sp>
        <p:nvSpPr>
          <p:cNvPr id="33" name="Rectangle 32"/>
          <p:cNvSpPr/>
          <p:nvPr/>
        </p:nvSpPr>
        <p:spPr>
          <a:xfrm>
            <a:off x="199757" y="3691750"/>
            <a:ext cx="2774481" cy="2020918"/>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sp>
        <p:nvSpPr>
          <p:cNvPr id="34" name="Rectangle 33"/>
          <p:cNvSpPr/>
          <p:nvPr/>
        </p:nvSpPr>
        <p:spPr>
          <a:xfrm>
            <a:off x="3111955" y="3691750"/>
            <a:ext cx="2774481" cy="2020918"/>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sp>
        <p:nvSpPr>
          <p:cNvPr id="35" name="Rectangle 34"/>
          <p:cNvSpPr/>
          <p:nvPr/>
        </p:nvSpPr>
        <p:spPr>
          <a:xfrm>
            <a:off x="6054436" y="3691750"/>
            <a:ext cx="2774481" cy="2020918"/>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endParaRPr>
          </a:p>
        </p:txBody>
      </p:sp>
      <p:cxnSp>
        <p:nvCxnSpPr>
          <p:cNvPr id="38" name="Straight Arrow Connector 37"/>
          <p:cNvCxnSpPr>
            <a:stCxn id="13" idx="5"/>
            <a:endCxn id="35" idx="0"/>
          </p:cNvCxnSpPr>
          <p:nvPr/>
        </p:nvCxnSpPr>
        <p:spPr>
          <a:xfrm>
            <a:off x="6665463" y="2615350"/>
            <a:ext cx="776212" cy="1076400"/>
          </a:xfrm>
          <a:prstGeom prst="straightConnector1">
            <a:avLst/>
          </a:prstGeom>
          <a:ln w="57150">
            <a:solidFill>
              <a:schemeClr val="accent5">
                <a:lumMod val="75000"/>
              </a:schemeClr>
            </a:solidFill>
            <a:miter lim="800000"/>
            <a:tailEnd type="stealth"/>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1" idx="2"/>
            <a:endCxn id="33" idx="0"/>
          </p:cNvCxnSpPr>
          <p:nvPr/>
        </p:nvCxnSpPr>
        <p:spPr>
          <a:xfrm flipH="1">
            <a:off x="1586996" y="2813400"/>
            <a:ext cx="2174964" cy="878350"/>
          </a:xfrm>
          <a:prstGeom prst="straightConnector1">
            <a:avLst/>
          </a:prstGeom>
          <a:ln w="57150">
            <a:solidFill>
              <a:srgbClr val="0070C0"/>
            </a:solidFill>
            <a:miter lim="800000"/>
            <a:tailEnd type="stealth"/>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6" idx="2"/>
            <a:endCxn id="34" idx="0"/>
          </p:cNvCxnSpPr>
          <p:nvPr/>
        </p:nvCxnSpPr>
        <p:spPr>
          <a:xfrm flipH="1">
            <a:off x="4499194" y="2813400"/>
            <a:ext cx="488540" cy="878350"/>
          </a:xfrm>
          <a:prstGeom prst="straightConnector1">
            <a:avLst/>
          </a:prstGeom>
          <a:ln w="57150">
            <a:solidFill>
              <a:srgbClr val="0070C0"/>
            </a:solidFill>
            <a:miter lim="800000"/>
            <a:tailEnd type="stealth"/>
          </a:ln>
        </p:spPr>
        <p:style>
          <a:lnRef idx="1">
            <a:schemeClr val="accent1"/>
          </a:lnRef>
          <a:fillRef idx="0">
            <a:schemeClr val="accent1"/>
          </a:fillRef>
          <a:effectRef idx="0">
            <a:schemeClr val="accent1"/>
          </a:effectRef>
          <a:fontRef idx="minor">
            <a:schemeClr val="tx1"/>
          </a:fontRef>
        </p:style>
      </p:cxnSp>
      <p:sp>
        <p:nvSpPr>
          <p:cNvPr id="25" name="Content Placeholder 24"/>
          <p:cNvSpPr>
            <a:spLocks noGrp="1"/>
          </p:cNvSpPr>
          <p:nvPr>
            <p:ph sz="quarter" idx="13"/>
          </p:nvPr>
        </p:nvSpPr>
        <p:spPr>
          <a:xfrm>
            <a:off x="279433" y="4443131"/>
            <a:ext cx="2667000" cy="1235673"/>
          </a:xfrm>
        </p:spPr>
        <p:txBody>
          <a:bodyPr>
            <a:normAutofit lnSpcReduction="10000"/>
          </a:bodyPr>
          <a:lstStyle/>
          <a:p>
            <a:pPr marL="231775" indent="-231775"/>
            <a:r>
              <a:rPr lang="en-US" sz="1600" dirty="0">
                <a:solidFill>
                  <a:schemeClr val="accent3">
                    <a:lumMod val="75000"/>
                  </a:schemeClr>
                </a:solidFill>
              </a:rPr>
              <a:t>develop a range of new or modified machine learning techniques to produce more explainable models</a:t>
            </a:r>
          </a:p>
        </p:txBody>
      </p:sp>
      <p:sp>
        <p:nvSpPr>
          <p:cNvPr id="26" name="Content Placeholder 25"/>
          <p:cNvSpPr>
            <a:spLocks noGrp="1"/>
          </p:cNvSpPr>
          <p:nvPr>
            <p:ph sz="quarter" idx="14"/>
          </p:nvPr>
        </p:nvSpPr>
        <p:spPr>
          <a:xfrm>
            <a:off x="3181504" y="4439543"/>
            <a:ext cx="2667000" cy="1235673"/>
          </a:xfrm>
        </p:spPr>
        <p:txBody>
          <a:bodyPr>
            <a:normAutofit lnSpcReduction="10000"/>
          </a:bodyPr>
          <a:lstStyle/>
          <a:p>
            <a:pPr marL="231775" indent="-231775"/>
            <a:r>
              <a:rPr lang="en-US" sz="1600" dirty="0">
                <a:solidFill>
                  <a:schemeClr val="accent3">
                    <a:lumMod val="75000"/>
                  </a:schemeClr>
                </a:solidFill>
              </a:rPr>
              <a:t>integrate state-of-the-art HCI with new principles, strategies, and techniques to generate effective explanations</a:t>
            </a:r>
          </a:p>
        </p:txBody>
      </p:sp>
      <p:sp>
        <p:nvSpPr>
          <p:cNvPr id="30" name="TextBox 29"/>
          <p:cNvSpPr txBox="1"/>
          <p:nvPr/>
        </p:nvSpPr>
        <p:spPr>
          <a:xfrm>
            <a:off x="924283" y="3779533"/>
            <a:ext cx="1377300" cy="646331"/>
          </a:xfrm>
          <a:prstGeom prst="rect">
            <a:avLst/>
          </a:prstGeom>
          <a:noFill/>
        </p:spPr>
        <p:txBody>
          <a:bodyPr wrap="none" rtlCol="0">
            <a:spAutoFit/>
          </a:bodyPr>
          <a:lstStyle/>
          <a:p>
            <a:pPr algn="ctr"/>
            <a:r>
              <a:rPr lang="en-US" dirty="0">
                <a:solidFill>
                  <a:srgbClr val="0070C0"/>
                </a:solidFill>
                <a:ea typeface="Tahoma" panose="020B0604030504040204" pitchFamily="34" charset="0"/>
                <a:cs typeface="Tahoma" panose="020B0604030504040204" pitchFamily="34" charset="0"/>
              </a:rPr>
              <a:t>Explainable</a:t>
            </a:r>
          </a:p>
          <a:p>
            <a:pPr algn="ctr"/>
            <a:r>
              <a:rPr lang="en-US" dirty="0">
                <a:solidFill>
                  <a:srgbClr val="0070C0"/>
                </a:solidFill>
                <a:ea typeface="Tahoma" panose="020B0604030504040204" pitchFamily="34" charset="0"/>
                <a:cs typeface="Tahoma" panose="020B0604030504040204" pitchFamily="34" charset="0"/>
              </a:rPr>
              <a:t>Models</a:t>
            </a:r>
          </a:p>
        </p:txBody>
      </p:sp>
      <p:sp>
        <p:nvSpPr>
          <p:cNvPr id="31" name="TextBox 30"/>
          <p:cNvSpPr txBox="1"/>
          <p:nvPr/>
        </p:nvSpPr>
        <p:spPr>
          <a:xfrm>
            <a:off x="3737271" y="3779533"/>
            <a:ext cx="1390124" cy="646331"/>
          </a:xfrm>
          <a:prstGeom prst="rect">
            <a:avLst/>
          </a:prstGeom>
          <a:noFill/>
        </p:spPr>
        <p:txBody>
          <a:bodyPr wrap="none" rtlCol="0">
            <a:spAutoFit/>
          </a:bodyPr>
          <a:lstStyle/>
          <a:p>
            <a:pPr algn="ctr"/>
            <a:r>
              <a:rPr lang="en-US" dirty="0">
                <a:solidFill>
                  <a:srgbClr val="0070C0"/>
                </a:solidFill>
                <a:ea typeface="Tahoma" panose="020B0604030504040204" pitchFamily="34" charset="0"/>
                <a:cs typeface="Tahoma" panose="020B0604030504040204" pitchFamily="34" charset="0"/>
              </a:rPr>
              <a:t>Explanation</a:t>
            </a:r>
          </a:p>
          <a:p>
            <a:pPr algn="ctr"/>
            <a:r>
              <a:rPr lang="en-US" dirty="0">
                <a:solidFill>
                  <a:srgbClr val="0070C0"/>
                </a:solidFill>
                <a:ea typeface="Tahoma" panose="020B0604030504040204" pitchFamily="34" charset="0"/>
                <a:cs typeface="Tahoma" panose="020B0604030504040204" pitchFamily="34" charset="0"/>
              </a:rPr>
              <a:t>Interface</a:t>
            </a:r>
          </a:p>
        </p:txBody>
      </p:sp>
      <p:sp>
        <p:nvSpPr>
          <p:cNvPr id="27" name="Content Placeholder 26"/>
          <p:cNvSpPr>
            <a:spLocks noGrp="1"/>
          </p:cNvSpPr>
          <p:nvPr>
            <p:ph sz="quarter" idx="15"/>
          </p:nvPr>
        </p:nvSpPr>
        <p:spPr>
          <a:xfrm>
            <a:off x="6129328" y="4454137"/>
            <a:ext cx="2667000" cy="1235673"/>
          </a:xfrm>
        </p:spPr>
        <p:txBody>
          <a:bodyPr>
            <a:normAutofit lnSpcReduction="10000"/>
          </a:bodyPr>
          <a:lstStyle/>
          <a:p>
            <a:pPr marL="231775" indent="-231775"/>
            <a:r>
              <a:rPr lang="en-US" sz="1600" dirty="0">
                <a:solidFill>
                  <a:schemeClr val="accent5">
                    <a:lumMod val="75000"/>
                  </a:schemeClr>
                </a:solidFill>
              </a:rPr>
              <a:t>summarize, extend, and apply current psychological theories of explanation to develop a computational theory</a:t>
            </a:r>
          </a:p>
          <a:p>
            <a:pPr marL="231775" indent="-231775"/>
            <a:endParaRPr lang="en-US" sz="1600" dirty="0">
              <a:solidFill>
                <a:schemeClr val="accent5">
                  <a:lumMod val="75000"/>
                </a:schemeClr>
              </a:solidFill>
            </a:endParaRPr>
          </a:p>
        </p:txBody>
      </p:sp>
      <p:sp>
        <p:nvSpPr>
          <p:cNvPr id="32" name="TextBox 31"/>
          <p:cNvSpPr txBox="1"/>
          <p:nvPr/>
        </p:nvSpPr>
        <p:spPr>
          <a:xfrm>
            <a:off x="6647703" y="3788864"/>
            <a:ext cx="1620957" cy="646331"/>
          </a:xfrm>
          <a:prstGeom prst="rect">
            <a:avLst/>
          </a:prstGeom>
          <a:noFill/>
        </p:spPr>
        <p:txBody>
          <a:bodyPr wrap="none" rtlCol="0">
            <a:spAutoFit/>
          </a:bodyPr>
          <a:lstStyle/>
          <a:p>
            <a:pPr algn="ctr"/>
            <a:r>
              <a:rPr lang="en-US" dirty="0">
                <a:solidFill>
                  <a:srgbClr val="604878">
                    <a:lumMod val="75000"/>
                  </a:srgbClr>
                </a:solidFill>
                <a:ea typeface="Tahoma" panose="020B0604030504040204" pitchFamily="34" charset="0"/>
                <a:cs typeface="Tahoma" panose="020B0604030504040204" pitchFamily="34" charset="0"/>
              </a:rPr>
              <a:t>Psychology of</a:t>
            </a:r>
          </a:p>
          <a:p>
            <a:pPr algn="ctr"/>
            <a:r>
              <a:rPr lang="en-US" dirty="0">
                <a:solidFill>
                  <a:srgbClr val="604878">
                    <a:lumMod val="75000"/>
                  </a:srgbClr>
                </a:solidFill>
                <a:ea typeface="Tahoma" panose="020B0604030504040204" pitchFamily="34" charset="0"/>
                <a:cs typeface="Tahoma" panose="020B0604030504040204" pitchFamily="34" charset="0"/>
              </a:rPr>
              <a:t>Explanation</a:t>
            </a:r>
          </a:p>
        </p:txBody>
      </p:sp>
      <p:sp>
        <p:nvSpPr>
          <p:cNvPr id="36" name="Left Brace 35"/>
          <p:cNvSpPr/>
          <p:nvPr/>
        </p:nvSpPr>
        <p:spPr>
          <a:xfrm rot="16200000">
            <a:off x="2892187" y="3086879"/>
            <a:ext cx="301816" cy="5686678"/>
          </a:xfrm>
          <a:prstGeom prst="leftBrace">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6600"/>
              </a:solidFill>
            </a:endParaRPr>
          </a:p>
        </p:txBody>
      </p:sp>
      <p:sp>
        <p:nvSpPr>
          <p:cNvPr id="37" name="TextBox 36"/>
          <p:cNvSpPr txBox="1"/>
          <p:nvPr/>
        </p:nvSpPr>
        <p:spPr>
          <a:xfrm>
            <a:off x="1206101" y="5996804"/>
            <a:ext cx="3651128" cy="400110"/>
          </a:xfrm>
          <a:prstGeom prst="rect">
            <a:avLst/>
          </a:prstGeom>
          <a:solidFill>
            <a:schemeClr val="bg1"/>
          </a:solidFill>
        </p:spPr>
        <p:txBody>
          <a:bodyPr wrap="square" rtlCol="0">
            <a:spAutoFit/>
          </a:bodyPr>
          <a:lstStyle/>
          <a:p>
            <a:pPr algn="ctr"/>
            <a:r>
              <a:rPr lang="en-US" sz="2000" dirty="0">
                <a:solidFill>
                  <a:srgbClr val="005A9E"/>
                </a:solidFill>
                <a:ea typeface="Tahoma" panose="020B0604030504040204" pitchFamily="34" charset="0"/>
                <a:cs typeface="Tahoma" panose="020B0604030504040204" pitchFamily="34" charset="0"/>
              </a:rPr>
              <a:t>TA 1: Explainable Learners</a:t>
            </a:r>
          </a:p>
        </p:txBody>
      </p:sp>
      <p:sp>
        <p:nvSpPr>
          <p:cNvPr id="41" name="Left Brace 40"/>
          <p:cNvSpPr/>
          <p:nvPr/>
        </p:nvSpPr>
        <p:spPr>
          <a:xfrm rot="16200000">
            <a:off x="7290766" y="4542979"/>
            <a:ext cx="301816" cy="2774481"/>
          </a:xfrm>
          <a:prstGeom prst="leftBrac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006600"/>
              </a:solidFill>
            </a:endParaRPr>
          </a:p>
        </p:txBody>
      </p:sp>
      <p:sp>
        <p:nvSpPr>
          <p:cNvPr id="42" name="TextBox 41"/>
          <p:cNvSpPr txBox="1"/>
          <p:nvPr/>
        </p:nvSpPr>
        <p:spPr>
          <a:xfrm>
            <a:off x="5831991" y="5984729"/>
            <a:ext cx="3231224" cy="707886"/>
          </a:xfrm>
          <a:prstGeom prst="rect">
            <a:avLst/>
          </a:prstGeom>
          <a:solidFill>
            <a:schemeClr val="bg1"/>
          </a:solidFill>
        </p:spPr>
        <p:txBody>
          <a:bodyPr wrap="square" rtlCol="0">
            <a:spAutoFit/>
          </a:bodyPr>
          <a:lstStyle/>
          <a:p>
            <a:pPr algn="ctr"/>
            <a:r>
              <a:rPr lang="en-US" sz="2000" dirty="0">
                <a:solidFill>
                  <a:srgbClr val="604878">
                    <a:lumMod val="75000"/>
                  </a:srgbClr>
                </a:solidFill>
                <a:ea typeface="Tahoma" panose="020B0604030504040204" pitchFamily="34" charset="0"/>
                <a:cs typeface="Tahoma" panose="020B0604030504040204" pitchFamily="34" charset="0"/>
              </a:rPr>
              <a:t>TA 2: Psychological Models</a:t>
            </a:r>
          </a:p>
        </p:txBody>
      </p:sp>
      <p:sp>
        <p:nvSpPr>
          <p:cNvPr id="2" name="Footer Placeholder 1"/>
          <p:cNvSpPr>
            <a:spLocks noGrp="1"/>
          </p:cNvSpPr>
          <p:nvPr>
            <p:ph type="ftr" sz="quarter" idx="10"/>
          </p:nvPr>
        </p:nvSpPr>
        <p:spPr/>
        <p:txBody>
          <a:bodyPr/>
          <a:lstStyle/>
          <a:p>
            <a:pPr>
              <a:defRPr/>
            </a:pPr>
            <a:r>
              <a:rPr lang="en-US" dirty="0">
                <a:solidFill>
                  <a:prstClr val="black">
                    <a:tint val="75000"/>
                  </a:prstClr>
                </a:solidFill>
              </a:rPr>
              <a:t>Distribution Statement "A" (Approved for Public Release, Distribution Unlimited)</a:t>
            </a:r>
          </a:p>
        </p:txBody>
      </p:sp>
    </p:spTree>
    <p:extLst>
      <p:ext uri="{BB962C8B-B14F-4D97-AF65-F5344CB8AC3E}">
        <p14:creationId xmlns:p14="http://schemas.microsoft.com/office/powerpoint/2010/main" val="29021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D4BB521-7DC6-6A47-82DE-A42F22846B84}"/>
              </a:ext>
            </a:extLst>
          </p:cNvPr>
          <p:cNvCxnSpPr/>
          <p:nvPr/>
        </p:nvCxnSpPr>
        <p:spPr>
          <a:xfrm>
            <a:off x="451963" y="1829447"/>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ED989DC-E360-C247-8796-7824A41B62A5}"/>
              </a:ext>
            </a:extLst>
          </p:cNvPr>
          <p:cNvSpPr txBox="1"/>
          <p:nvPr/>
        </p:nvSpPr>
        <p:spPr>
          <a:xfrm>
            <a:off x="718719" y="1882054"/>
            <a:ext cx="8070257" cy="3493264"/>
          </a:xfrm>
          <a:prstGeom prst="rect">
            <a:avLst/>
          </a:prstGeom>
          <a:noFill/>
        </p:spPr>
        <p:txBody>
          <a:bodyPr wrap="square" rtlCol="0">
            <a:spAutoFit/>
          </a:bodyPr>
          <a:lstStyle/>
          <a:p>
            <a:r>
              <a:rPr lang="en-US" sz="1500" b="1" dirty="0"/>
              <a:t>Reviewed n=74 cases of “explaining”</a:t>
            </a:r>
          </a:p>
          <a:p>
            <a:r>
              <a:rPr lang="en-US" sz="1500" b="1" dirty="0"/>
              <a:t>	</a:t>
            </a:r>
          </a:p>
          <a:p>
            <a:pPr marL="342900" indent="-342900">
              <a:lnSpc>
                <a:spcPct val="200000"/>
              </a:lnSpc>
              <a:buFont typeface="Arial" panose="020B0604020202020204" pitchFamily="34" charset="0"/>
              <a:buChar char="•"/>
            </a:pPr>
            <a:r>
              <a:rPr lang="en-US" sz="2200" dirty="0"/>
              <a:t>Not “explanations” but rather the process of explaining</a:t>
            </a:r>
          </a:p>
          <a:p>
            <a:pPr marL="342900" indent="-342900">
              <a:lnSpc>
                <a:spcPct val="200000"/>
              </a:lnSpc>
              <a:buFont typeface="Arial" panose="020B0604020202020204" pitchFamily="34" charset="0"/>
              <a:buChar char="•"/>
            </a:pPr>
            <a:r>
              <a:rPr lang="en-US" sz="2200" dirty="0"/>
              <a:t>Some involved Information Technology and AI; most did not</a:t>
            </a:r>
          </a:p>
          <a:p>
            <a:pPr marL="342900" indent="-342900">
              <a:lnSpc>
                <a:spcPct val="200000"/>
              </a:lnSpc>
              <a:buFont typeface="Arial" panose="020B0604020202020204" pitchFamily="34" charset="0"/>
              <a:buChar char="•"/>
            </a:pPr>
            <a:r>
              <a:rPr lang="en-US" sz="2200" dirty="0"/>
              <a:t>Mix of local examples (“Why did something happen?”) and global examples (“How does that work?”)</a:t>
            </a:r>
          </a:p>
          <a:p>
            <a:r>
              <a:rPr lang="en-US" sz="1500" b="1" dirty="0"/>
              <a:t>	</a:t>
            </a:r>
          </a:p>
        </p:txBody>
      </p:sp>
      <p:sp>
        <p:nvSpPr>
          <p:cNvPr id="9" name="Content Placeholder 34">
            <a:extLst>
              <a:ext uri="{FF2B5EF4-FFF2-40B4-BE49-F238E27FC236}">
                <a16:creationId xmlns:a16="http://schemas.microsoft.com/office/drawing/2014/main" id="{CD17F334-F8A1-924B-9577-AB513A58A3DD}"/>
              </a:ext>
            </a:extLst>
          </p:cNvPr>
          <p:cNvSpPr txBox="1">
            <a:spLocks/>
          </p:cNvSpPr>
          <p:nvPr/>
        </p:nvSpPr>
        <p:spPr>
          <a:xfrm>
            <a:off x="1532520" y="1187325"/>
            <a:ext cx="5565096" cy="589517"/>
          </a:xfrm>
          <a:prstGeom prst="rect">
            <a:avLst/>
          </a:prstGeom>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700" dirty="0"/>
              <a:t>Naturalistic Study</a:t>
            </a:r>
          </a:p>
        </p:txBody>
      </p:sp>
    </p:spTree>
    <p:extLst>
      <p:ext uri="{BB962C8B-B14F-4D97-AF65-F5344CB8AC3E}">
        <p14:creationId xmlns:p14="http://schemas.microsoft.com/office/powerpoint/2010/main" val="1399371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7A817-A468-6048-BC2D-155F21FC808E}"/>
              </a:ext>
            </a:extLst>
          </p:cNvPr>
          <p:cNvSpPr>
            <a:spLocks noGrp="1"/>
          </p:cNvSpPr>
          <p:nvPr>
            <p:ph type="title"/>
          </p:nvPr>
        </p:nvSpPr>
        <p:spPr>
          <a:xfrm>
            <a:off x="0" y="184401"/>
            <a:ext cx="9144000" cy="760288"/>
          </a:xfrm>
        </p:spPr>
        <p:txBody>
          <a:bodyPr>
            <a:normAutofit/>
          </a:bodyPr>
          <a:lstStyle/>
          <a:p>
            <a:r>
              <a:rPr lang="en-US" sz="2800" b="1" dirty="0">
                <a:latin typeface="+mn-lt"/>
              </a:rPr>
              <a:t>Partial List of Examples</a:t>
            </a:r>
          </a:p>
        </p:txBody>
      </p:sp>
      <p:sp>
        <p:nvSpPr>
          <p:cNvPr id="3" name="Content Placeholder 2">
            <a:extLst>
              <a:ext uri="{FF2B5EF4-FFF2-40B4-BE49-F238E27FC236}">
                <a16:creationId xmlns:a16="http://schemas.microsoft.com/office/drawing/2014/main" id="{32161261-1944-864D-A215-C5CACC52E4A7}"/>
              </a:ext>
            </a:extLst>
          </p:cNvPr>
          <p:cNvSpPr>
            <a:spLocks noGrp="1"/>
          </p:cNvSpPr>
          <p:nvPr>
            <p:ph idx="1"/>
          </p:nvPr>
        </p:nvSpPr>
        <p:spPr>
          <a:xfrm>
            <a:off x="-53685" y="781372"/>
            <a:ext cx="4713319" cy="6097712"/>
          </a:xfrm>
        </p:spPr>
        <p:txBody>
          <a:bodyPr>
            <a:noAutofit/>
          </a:bodyPr>
          <a:lstStyle/>
          <a:p>
            <a:pPr marL="342900" indent="-342900">
              <a:spcBef>
                <a:spcPts val="0"/>
              </a:spcBef>
              <a:buClr>
                <a:schemeClr val="tx1"/>
              </a:buClr>
              <a:buFont typeface="+mj-lt"/>
              <a:buAutoNum type="arabicPeriod"/>
            </a:pPr>
            <a:r>
              <a:rPr lang="en-US" sz="1800" dirty="0"/>
              <a:t>Why did Watson answer “Toronto?”</a:t>
            </a:r>
          </a:p>
          <a:p>
            <a:pPr marL="342900" indent="-342900">
              <a:spcBef>
                <a:spcPts val="0"/>
              </a:spcBef>
              <a:buClr>
                <a:schemeClr val="tx1"/>
              </a:buClr>
              <a:buFont typeface="+mj-lt"/>
              <a:buAutoNum type="arabicPeriod"/>
            </a:pPr>
            <a:r>
              <a:rPr lang="en-US" sz="1800" dirty="0"/>
              <a:t>How does a transistor work?</a:t>
            </a:r>
          </a:p>
          <a:p>
            <a:pPr marL="342900" indent="-342900">
              <a:spcBef>
                <a:spcPts val="0"/>
              </a:spcBef>
              <a:buClr>
                <a:schemeClr val="tx1"/>
              </a:buClr>
              <a:buFont typeface="+mj-lt"/>
              <a:buAutoNum type="arabicPeriod"/>
            </a:pPr>
            <a:r>
              <a:rPr lang="en-US" sz="1800" dirty="0"/>
              <a:t>Why are maggots in my dead refrigerator?</a:t>
            </a:r>
          </a:p>
          <a:p>
            <a:pPr marL="342900" indent="-342900">
              <a:spcBef>
                <a:spcPts val="0"/>
              </a:spcBef>
              <a:buClr>
                <a:schemeClr val="tx1"/>
              </a:buClr>
              <a:buFont typeface="+mj-lt"/>
              <a:buAutoNum type="arabicPeriod"/>
            </a:pPr>
            <a:r>
              <a:rPr lang="en-US" sz="1800" dirty="0"/>
              <a:t>Why did Air France #447 crash?</a:t>
            </a:r>
          </a:p>
          <a:p>
            <a:pPr marL="342900" indent="-342900">
              <a:spcBef>
                <a:spcPts val="0"/>
              </a:spcBef>
              <a:buClr>
                <a:schemeClr val="tx1"/>
              </a:buClr>
              <a:buFont typeface="+mj-lt"/>
              <a:buAutoNum type="arabicPeriod"/>
            </a:pPr>
            <a:r>
              <a:rPr lang="en-US" sz="1800" dirty="0"/>
              <a:t>How does </a:t>
            </a:r>
            <a:r>
              <a:rPr lang="en-US" sz="1800" dirty="0" err="1"/>
              <a:t>AlphaGo</a:t>
            </a:r>
            <a:r>
              <a:rPr lang="en-US" sz="1800" dirty="0"/>
              <a:t> work?</a:t>
            </a:r>
          </a:p>
          <a:p>
            <a:pPr marL="342900" indent="-342900">
              <a:spcBef>
                <a:spcPts val="0"/>
              </a:spcBef>
              <a:buClr>
                <a:schemeClr val="tx1"/>
              </a:buClr>
              <a:buFont typeface="+mj-lt"/>
              <a:buAutoNum type="arabicPeriod"/>
            </a:pPr>
            <a:r>
              <a:rPr lang="en-US" sz="1800" dirty="0"/>
              <a:t>How did Magnus </a:t>
            </a:r>
            <a:r>
              <a:rPr lang="en-US" sz="1800" dirty="0" err="1"/>
              <a:t>Carlsen</a:t>
            </a:r>
            <a:r>
              <a:rPr lang="en-US" sz="1800" dirty="0"/>
              <a:t> come up with his dramatic queen sacrifice?</a:t>
            </a:r>
          </a:p>
          <a:p>
            <a:pPr marL="342900" indent="-342900">
              <a:spcBef>
                <a:spcPts val="0"/>
              </a:spcBef>
              <a:buClr>
                <a:schemeClr val="tx1"/>
              </a:buClr>
              <a:buFont typeface="+mj-lt"/>
              <a:buAutoNum type="arabicPeriod"/>
            </a:pPr>
            <a:r>
              <a:rPr lang="en-US" sz="1800" dirty="0"/>
              <a:t>Why did a petrochemical plant operator misdiagnose a distillation tower upset?</a:t>
            </a:r>
          </a:p>
          <a:p>
            <a:pPr marL="342900" indent="-342900">
              <a:spcBef>
                <a:spcPts val="0"/>
              </a:spcBef>
              <a:buClr>
                <a:schemeClr val="tx1"/>
              </a:buClr>
              <a:buFont typeface="+mj-lt"/>
              <a:buAutoNum type="arabicPeriod"/>
            </a:pPr>
            <a:r>
              <a:rPr lang="en-US" sz="1800" dirty="0"/>
              <a:t>Why did my GPS choose a poor route from SF airport to Monterey?</a:t>
            </a:r>
          </a:p>
          <a:p>
            <a:pPr marL="342900" indent="-342900">
              <a:buClr>
                <a:schemeClr val="tx1"/>
              </a:buClr>
              <a:buFont typeface="+mj-lt"/>
              <a:buAutoNum type="arabicPeriod"/>
            </a:pPr>
            <a:r>
              <a:rPr lang="en-US" sz="1800" dirty="0"/>
              <a:t>In Desert Storm, why did our Patriot missile system shoot two friendly airplanes?</a:t>
            </a:r>
          </a:p>
          <a:p>
            <a:pPr marL="342900" indent="-342900">
              <a:buClr>
                <a:schemeClr val="tx1"/>
              </a:buClr>
              <a:buFont typeface="+mj-lt"/>
              <a:buAutoNum type="arabicPeriod"/>
            </a:pPr>
            <a:r>
              <a:rPr lang="en-US" sz="1800" dirty="0"/>
              <a:t>Why did a policeman shoot an African American Wal-Mart shopper in Ohio?</a:t>
            </a:r>
          </a:p>
          <a:p>
            <a:pPr marL="342900" indent="-342900">
              <a:buClr>
                <a:schemeClr val="tx1"/>
              </a:buClr>
              <a:buFont typeface="+mj-lt"/>
              <a:buAutoNum type="arabicPeriod"/>
            </a:pPr>
            <a:r>
              <a:rPr lang="en-US" sz="1800" dirty="0"/>
              <a:t>Why did the FBI confrontation with David Koresh end in disaster?</a:t>
            </a:r>
          </a:p>
          <a:p>
            <a:pPr marL="342900" indent="-342900">
              <a:buClr>
                <a:schemeClr val="tx1"/>
              </a:buClr>
              <a:buFont typeface="+mj-lt"/>
              <a:buAutoNum type="arabicPeriod"/>
            </a:pPr>
            <a:r>
              <a:rPr lang="en-US" sz="1800" dirty="0"/>
              <a:t>Why did the USS Vincennes shoot down an unarmed Iranian airliner?</a:t>
            </a:r>
          </a:p>
          <a:p>
            <a:pPr>
              <a:buFont typeface="+mj-lt"/>
              <a:buAutoNum type="arabicPeriod"/>
            </a:pPr>
            <a:endParaRPr lang="en-US" sz="1800" dirty="0"/>
          </a:p>
          <a:p>
            <a:pPr marL="0" indent="0">
              <a:spcBef>
                <a:spcPts val="0"/>
              </a:spcBef>
              <a:buNone/>
            </a:pPr>
            <a:endParaRPr lang="en-US" sz="1800" dirty="0"/>
          </a:p>
        </p:txBody>
      </p:sp>
      <p:sp>
        <p:nvSpPr>
          <p:cNvPr id="4" name="TextBox 3"/>
          <p:cNvSpPr txBox="1"/>
          <p:nvPr/>
        </p:nvSpPr>
        <p:spPr>
          <a:xfrm>
            <a:off x="4421520" y="490991"/>
            <a:ext cx="4815248" cy="6740307"/>
          </a:xfrm>
          <a:prstGeom prst="rect">
            <a:avLst/>
          </a:prstGeom>
          <a:noFill/>
        </p:spPr>
        <p:txBody>
          <a:bodyPr wrap="square" rtlCol="0">
            <a:spAutoFit/>
          </a:bodyPr>
          <a:lstStyle/>
          <a:p>
            <a:pPr marL="342900" indent="-342900">
              <a:buSzPct val="85000"/>
              <a:buFont typeface="+mj-lt"/>
              <a:buAutoNum type="arabicPeriod" startAt="13"/>
            </a:pPr>
            <a:r>
              <a:rPr lang="en-US" dirty="0"/>
              <a:t>  Why did the USAF F-15s shoot down 2 	US Army helicopters in Iraq in 1994?</a:t>
            </a:r>
          </a:p>
          <a:p>
            <a:pPr marL="342900" indent="-342900">
              <a:buSzPct val="85000"/>
              <a:buFont typeface="+mj-lt"/>
              <a:buAutoNum type="arabicPeriod" startAt="13"/>
            </a:pPr>
            <a:r>
              <a:rPr lang="en-US" dirty="0"/>
              <a:t>  Why did KAL 007 get shot down?</a:t>
            </a:r>
          </a:p>
          <a:p>
            <a:pPr marL="342900" indent="-342900">
              <a:buSzPct val="85000"/>
              <a:buFont typeface="+mj-lt"/>
              <a:buAutoNum type="arabicPeriod" startAt="13"/>
            </a:pPr>
            <a:r>
              <a:rPr lang="en-US" dirty="0"/>
              <a:t>  Why did the Royal Majesty cruise ship        	get grounded?</a:t>
            </a:r>
          </a:p>
          <a:p>
            <a:pPr marL="457200" indent="-457200">
              <a:buSzPct val="85000"/>
              <a:buFont typeface="+mj-lt"/>
              <a:buAutoNum type="arabicPeriod" startAt="13"/>
            </a:pPr>
            <a:r>
              <a:rPr lang="en-US" dirty="0"/>
              <a:t>Why do some digital watches fail to wake up their owners?</a:t>
            </a:r>
          </a:p>
          <a:p>
            <a:pPr marL="457200" indent="-457200">
              <a:buSzPct val="85000"/>
              <a:buFont typeface="+mj-lt"/>
              <a:buAutoNum type="arabicPeriod" startAt="13"/>
            </a:pPr>
            <a:r>
              <a:rPr lang="en-US" dirty="0"/>
              <a:t>Why are ceiling fans hard to predict?</a:t>
            </a:r>
          </a:p>
          <a:p>
            <a:pPr marL="457200" indent="-457200">
              <a:buSzPct val="85000"/>
              <a:buFont typeface="+mj-lt"/>
              <a:buAutoNum type="arabicPeriod" startAt="13"/>
            </a:pPr>
            <a:r>
              <a:rPr lang="en-US" dirty="0"/>
              <a:t>Why do motel clock alarms fail to wake us up?</a:t>
            </a:r>
          </a:p>
          <a:p>
            <a:pPr marL="457200" indent="-457200">
              <a:buSzPct val="85000"/>
              <a:buFont typeface="+mj-lt"/>
              <a:buAutoNum type="arabicPeriod" startAt="13"/>
            </a:pPr>
            <a:r>
              <a:rPr lang="en-US" dirty="0"/>
              <a:t>Why do automobile cruise control systems sometimes run amok?</a:t>
            </a:r>
          </a:p>
          <a:p>
            <a:pPr marL="457200" indent="-457200">
              <a:buSzPct val="85000"/>
              <a:buFont typeface="+mj-lt"/>
              <a:buAutoNum type="arabicPeriod" startAt="13"/>
            </a:pPr>
            <a:r>
              <a:rPr lang="en-US" dirty="0"/>
              <a:t>Why did the automatic blood pressure machine deceive the surgical team?</a:t>
            </a:r>
          </a:p>
          <a:p>
            <a:pPr marL="457200" indent="-457200">
              <a:buSzPct val="85000"/>
              <a:buFont typeface="+mj-lt"/>
              <a:buAutoNum type="arabicPeriod" startAt="13"/>
            </a:pPr>
            <a:r>
              <a:rPr lang="en-US" dirty="0"/>
              <a:t>Why did the British naval officer order the shoot down of a new track?</a:t>
            </a:r>
          </a:p>
          <a:p>
            <a:pPr marL="457200" indent="-457200">
              <a:buSzPct val="85000"/>
              <a:buFont typeface="+mj-lt"/>
              <a:buAutoNum type="arabicPeriod" startAt="13"/>
            </a:pPr>
            <a:r>
              <a:rPr lang="en-US" dirty="0"/>
              <a:t>Why do airplane autopilots sometimes quit working with no warning?</a:t>
            </a:r>
          </a:p>
          <a:p>
            <a:pPr marL="457200" indent="-457200">
              <a:buSzPct val="85000"/>
              <a:buFont typeface="+mj-lt"/>
              <a:buAutoNum type="arabicPeriod" startAt="13"/>
            </a:pPr>
            <a:r>
              <a:rPr lang="en-US" dirty="0"/>
              <a:t>Why was Blitzkrieg so effective in WW2?</a:t>
            </a:r>
          </a:p>
          <a:p>
            <a:pPr marL="457200" indent="-457200">
              <a:buSzPct val="85000"/>
              <a:buFont typeface="+mj-lt"/>
              <a:buAutoNum type="arabicPeriod" startAt="13"/>
            </a:pPr>
            <a:r>
              <a:rPr lang="en-US" dirty="0"/>
              <a:t>Why did the USS John McCain collide with the merchant ship?</a:t>
            </a:r>
          </a:p>
          <a:p>
            <a:pPr marL="457200" indent="-457200">
              <a:buSzPct val="85000"/>
              <a:buFont typeface="+mj-lt"/>
              <a:buAutoNum type="arabicPeriod" startAt="13"/>
            </a:pPr>
            <a:r>
              <a:rPr lang="en-US" dirty="0"/>
              <a:t>What caused the </a:t>
            </a:r>
            <a:r>
              <a:rPr lang="en-US" dirty="0" err="1"/>
              <a:t>Uberlingen</a:t>
            </a:r>
            <a:r>
              <a:rPr lang="en-US" dirty="0"/>
              <a:t> air collision?  </a:t>
            </a:r>
          </a:p>
          <a:p>
            <a:pPr marL="342900" indent="-342900">
              <a:buFont typeface="+mj-lt"/>
              <a:buAutoNum type="arabicPeriod" startAt="13"/>
            </a:pPr>
            <a:endParaRPr lang="en-US" dirty="0"/>
          </a:p>
        </p:txBody>
      </p:sp>
    </p:spTree>
    <p:extLst>
      <p:ext uri="{BB962C8B-B14F-4D97-AF65-F5344CB8AC3E}">
        <p14:creationId xmlns:p14="http://schemas.microsoft.com/office/powerpoint/2010/main" val="276690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D4BB521-7DC6-6A47-82DE-A42F22846B84}"/>
              </a:ext>
            </a:extLst>
          </p:cNvPr>
          <p:cNvCxnSpPr/>
          <p:nvPr/>
        </p:nvCxnSpPr>
        <p:spPr>
          <a:xfrm>
            <a:off x="403493" y="1394124"/>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49871CE0-6D68-DE44-8368-A4921EBDBDBD}"/>
              </a:ext>
            </a:extLst>
          </p:cNvPr>
          <p:cNvSpPr txBox="1">
            <a:spLocks/>
          </p:cNvSpPr>
          <p:nvPr/>
        </p:nvSpPr>
        <p:spPr>
          <a:xfrm>
            <a:off x="1435345" y="1581788"/>
            <a:ext cx="6918615" cy="511160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225"/>
              </a:spcBef>
              <a:buSzPct val="100000"/>
            </a:pPr>
            <a:endParaRPr lang="en-US" sz="2100" dirty="0"/>
          </a:p>
          <a:p>
            <a:pPr marL="342900" indent="-342900" algn="l">
              <a:lnSpc>
                <a:spcPct val="200000"/>
              </a:lnSpc>
              <a:spcBef>
                <a:spcPts val="225"/>
              </a:spcBef>
              <a:buSzPct val="100000"/>
              <a:buFont typeface="Arial" panose="020B0604020202020204" pitchFamily="34" charset="0"/>
              <a:buChar char="•"/>
            </a:pPr>
            <a:r>
              <a:rPr lang="en-US" b="1" dirty="0"/>
              <a:t>Local explaining</a:t>
            </a:r>
          </a:p>
          <a:p>
            <a:pPr marL="342900" indent="-342900" algn="l">
              <a:lnSpc>
                <a:spcPct val="200000"/>
              </a:lnSpc>
              <a:spcBef>
                <a:spcPts val="225"/>
              </a:spcBef>
              <a:buSzPct val="100000"/>
              <a:buFont typeface="Arial" panose="020B0604020202020204" pitchFamily="34" charset="0"/>
              <a:buChar char="•"/>
            </a:pPr>
            <a:r>
              <a:rPr lang="en-US" b="1" dirty="0"/>
              <a:t>Global explaining</a:t>
            </a:r>
          </a:p>
          <a:p>
            <a:pPr marL="342900" indent="-342900" algn="l">
              <a:lnSpc>
                <a:spcPct val="200000"/>
              </a:lnSpc>
              <a:spcBef>
                <a:spcPts val="225"/>
              </a:spcBef>
              <a:buSzPct val="100000"/>
              <a:buFont typeface="Arial" panose="020B0604020202020204" pitchFamily="34" charset="0"/>
              <a:buChar char="•"/>
            </a:pPr>
            <a:r>
              <a:rPr lang="en-US" b="1" dirty="0"/>
              <a:t>Self-explaining</a:t>
            </a:r>
            <a:endParaRPr lang="en-US" dirty="0"/>
          </a:p>
          <a:p>
            <a:pPr>
              <a:spcBef>
                <a:spcPts val="225"/>
              </a:spcBef>
              <a:buSzPct val="100000"/>
            </a:pPr>
            <a:endParaRPr lang="en-US" sz="1650" dirty="0"/>
          </a:p>
        </p:txBody>
      </p:sp>
      <p:sp>
        <p:nvSpPr>
          <p:cNvPr id="7" name="Title 1">
            <a:extLst>
              <a:ext uri="{FF2B5EF4-FFF2-40B4-BE49-F238E27FC236}">
                <a16:creationId xmlns:a16="http://schemas.microsoft.com/office/drawing/2014/main" id="{F2B70561-C5BE-414B-8E9C-AD2E1BE85D37}"/>
              </a:ext>
            </a:extLst>
          </p:cNvPr>
          <p:cNvSpPr txBox="1">
            <a:spLocks/>
          </p:cNvSpPr>
          <p:nvPr/>
        </p:nvSpPr>
        <p:spPr>
          <a:xfrm>
            <a:off x="1253963" y="411775"/>
            <a:ext cx="6137315" cy="721889"/>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400" b="1" dirty="0">
                <a:latin typeface="+mn-lt"/>
              </a:rPr>
              <a:t>Three models of Naturalistic Explaining</a:t>
            </a:r>
          </a:p>
        </p:txBody>
      </p:sp>
    </p:spTree>
    <p:extLst>
      <p:ext uri="{BB962C8B-B14F-4D97-AF65-F5344CB8AC3E}">
        <p14:creationId xmlns:p14="http://schemas.microsoft.com/office/powerpoint/2010/main" val="56322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525507" y="92973"/>
            <a:ext cx="6027122" cy="770692"/>
          </a:xfrm>
          <a:prstGeom prst="ellipse">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2591726" y="222147"/>
            <a:ext cx="5990163" cy="707886"/>
          </a:xfrm>
          <a:prstGeom prst="rect">
            <a:avLst/>
          </a:prstGeom>
          <a:noFill/>
        </p:spPr>
        <p:txBody>
          <a:bodyPr wrap="square" rtlCol="0">
            <a:spAutoFit/>
          </a:bodyPr>
          <a:lstStyle/>
          <a:p>
            <a:pPr algn="ctr"/>
            <a:r>
              <a:rPr lang="en-US" sz="2000" b="1" dirty="0"/>
              <a:t>Local: Event to be explained— Why did it do that?</a:t>
            </a:r>
          </a:p>
        </p:txBody>
      </p:sp>
      <p:sp>
        <p:nvSpPr>
          <p:cNvPr id="6" name="Rectangle 5"/>
          <p:cNvSpPr/>
          <p:nvPr/>
        </p:nvSpPr>
        <p:spPr>
          <a:xfrm>
            <a:off x="3333637" y="1058328"/>
            <a:ext cx="4671422" cy="510038"/>
          </a:xfrm>
          <a:prstGeom prst="rect">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333637" y="1121790"/>
            <a:ext cx="4671422" cy="400110"/>
          </a:xfrm>
          <a:prstGeom prst="rect">
            <a:avLst/>
          </a:prstGeom>
          <a:noFill/>
        </p:spPr>
        <p:txBody>
          <a:bodyPr wrap="square" rtlCol="0">
            <a:spAutoFit/>
          </a:bodyPr>
          <a:lstStyle/>
          <a:p>
            <a:pPr algn="ctr"/>
            <a:r>
              <a:rPr lang="en-US" sz="2000" b="1" dirty="0"/>
              <a:t>Trigger</a:t>
            </a:r>
            <a:r>
              <a:rPr lang="en-US" sz="2000" dirty="0"/>
              <a:t>: Surprise (Violated Expectancy)</a:t>
            </a:r>
          </a:p>
        </p:txBody>
      </p:sp>
      <p:sp>
        <p:nvSpPr>
          <p:cNvPr id="8" name="Rectangle 7"/>
          <p:cNvSpPr/>
          <p:nvPr/>
        </p:nvSpPr>
        <p:spPr>
          <a:xfrm>
            <a:off x="2960077" y="1856681"/>
            <a:ext cx="5602321" cy="513398"/>
          </a:xfrm>
          <a:prstGeom prst="rect">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915145" y="1869311"/>
            <a:ext cx="5682418" cy="400110"/>
          </a:xfrm>
          <a:prstGeom prst="rect">
            <a:avLst/>
          </a:prstGeom>
          <a:noFill/>
        </p:spPr>
        <p:txBody>
          <a:bodyPr wrap="square" rtlCol="0">
            <a:spAutoFit/>
          </a:bodyPr>
          <a:lstStyle/>
          <a:p>
            <a:pPr algn="ctr"/>
            <a:r>
              <a:rPr lang="en-US" sz="2000" b="1" dirty="0"/>
              <a:t>Diagnosis</a:t>
            </a:r>
            <a:r>
              <a:rPr lang="en-US" sz="2000" dirty="0"/>
              <a:t>: Identify the critical belief/information</a:t>
            </a:r>
          </a:p>
        </p:txBody>
      </p:sp>
      <p:sp>
        <p:nvSpPr>
          <p:cNvPr id="10" name="Rectangle 9"/>
          <p:cNvSpPr/>
          <p:nvPr/>
        </p:nvSpPr>
        <p:spPr>
          <a:xfrm>
            <a:off x="2422771" y="2672491"/>
            <a:ext cx="6252307" cy="1195535"/>
          </a:xfrm>
          <a:prstGeom prst="rect">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422770" y="2672492"/>
            <a:ext cx="6252306" cy="400110"/>
          </a:xfrm>
          <a:prstGeom prst="rect">
            <a:avLst/>
          </a:prstGeom>
          <a:noFill/>
        </p:spPr>
        <p:txBody>
          <a:bodyPr wrap="square" rtlCol="0">
            <a:spAutoFit/>
          </a:bodyPr>
          <a:lstStyle/>
          <a:p>
            <a:pPr algn="ctr"/>
            <a:r>
              <a:rPr lang="en-US" sz="2000" b="1" dirty="0"/>
              <a:t>Build the Explanation</a:t>
            </a:r>
          </a:p>
        </p:txBody>
      </p:sp>
      <p:sp>
        <p:nvSpPr>
          <p:cNvPr id="12" name="TextBox 11"/>
          <p:cNvSpPr txBox="1"/>
          <p:nvPr/>
        </p:nvSpPr>
        <p:spPr>
          <a:xfrm>
            <a:off x="2508638" y="3141935"/>
            <a:ext cx="824999" cy="400110"/>
          </a:xfrm>
          <a:prstGeom prst="rect">
            <a:avLst/>
          </a:prstGeom>
          <a:noFill/>
          <a:ln w="28575" cmpd="sng">
            <a:solidFill>
              <a:schemeClr val="tx1"/>
            </a:solidFill>
          </a:ln>
        </p:spPr>
        <p:txBody>
          <a:bodyPr wrap="square" rtlCol="0">
            <a:spAutoFit/>
          </a:bodyPr>
          <a:lstStyle/>
          <a:p>
            <a:pPr algn="ctr"/>
            <a:r>
              <a:rPr lang="en-US" sz="2000" dirty="0"/>
              <a:t>Story</a:t>
            </a:r>
          </a:p>
        </p:txBody>
      </p:sp>
      <p:sp>
        <p:nvSpPr>
          <p:cNvPr id="13" name="TextBox 12"/>
          <p:cNvSpPr txBox="1"/>
          <p:nvPr/>
        </p:nvSpPr>
        <p:spPr>
          <a:xfrm>
            <a:off x="3452483" y="3139298"/>
            <a:ext cx="1679683" cy="400110"/>
          </a:xfrm>
          <a:prstGeom prst="rect">
            <a:avLst/>
          </a:prstGeom>
          <a:noFill/>
          <a:ln w="28575" cmpd="sng">
            <a:solidFill>
              <a:schemeClr val="tx1"/>
            </a:solidFill>
          </a:ln>
        </p:spPr>
        <p:txBody>
          <a:bodyPr wrap="square" rtlCol="0">
            <a:spAutoFit/>
          </a:bodyPr>
          <a:lstStyle/>
          <a:p>
            <a:pPr algn="ctr"/>
            <a:r>
              <a:rPr lang="en-US" sz="2000" dirty="0"/>
              <a:t>Visualization</a:t>
            </a:r>
          </a:p>
        </p:txBody>
      </p:sp>
      <p:sp>
        <p:nvSpPr>
          <p:cNvPr id="14" name="TextBox 13"/>
          <p:cNvSpPr txBox="1"/>
          <p:nvPr/>
        </p:nvSpPr>
        <p:spPr>
          <a:xfrm>
            <a:off x="5251013" y="3130394"/>
            <a:ext cx="3311386" cy="707886"/>
          </a:xfrm>
          <a:prstGeom prst="rect">
            <a:avLst/>
          </a:prstGeom>
          <a:noFill/>
          <a:ln w="28575" cmpd="sng">
            <a:solidFill>
              <a:schemeClr val="tx1"/>
            </a:solidFill>
          </a:ln>
        </p:spPr>
        <p:txBody>
          <a:bodyPr wrap="square" rtlCol="0">
            <a:spAutoFit/>
          </a:bodyPr>
          <a:lstStyle/>
          <a:p>
            <a:pPr algn="ctr"/>
            <a:r>
              <a:rPr lang="en-US" sz="2000" dirty="0"/>
              <a:t>Other: Contrast, analog, cause</a:t>
            </a:r>
          </a:p>
        </p:txBody>
      </p:sp>
      <p:sp>
        <p:nvSpPr>
          <p:cNvPr id="22" name="Rectangle 21"/>
          <p:cNvSpPr/>
          <p:nvPr/>
        </p:nvSpPr>
        <p:spPr>
          <a:xfrm>
            <a:off x="96183" y="576387"/>
            <a:ext cx="1878765" cy="5202996"/>
          </a:xfrm>
          <a:prstGeom prst="rect">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96181" y="576387"/>
            <a:ext cx="1920052" cy="1200329"/>
          </a:xfrm>
          <a:prstGeom prst="rect">
            <a:avLst/>
          </a:prstGeom>
          <a:noFill/>
        </p:spPr>
        <p:txBody>
          <a:bodyPr wrap="square" rtlCol="0">
            <a:spAutoFit/>
          </a:bodyPr>
          <a:lstStyle/>
          <a:p>
            <a:pPr algn="ctr"/>
            <a:r>
              <a:rPr lang="en-US" b="1" dirty="0"/>
              <a:t>Learner Background</a:t>
            </a:r>
          </a:p>
          <a:p>
            <a:endParaRPr lang="en-US" dirty="0"/>
          </a:p>
          <a:p>
            <a:endParaRPr lang="en-US" dirty="0"/>
          </a:p>
        </p:txBody>
      </p:sp>
      <p:sp>
        <p:nvSpPr>
          <p:cNvPr id="24" name="TextBox 23"/>
          <p:cNvSpPr txBox="1"/>
          <p:nvPr/>
        </p:nvSpPr>
        <p:spPr>
          <a:xfrm>
            <a:off x="150478" y="1245393"/>
            <a:ext cx="1783340" cy="1015663"/>
          </a:xfrm>
          <a:prstGeom prst="rect">
            <a:avLst/>
          </a:prstGeom>
          <a:noFill/>
          <a:ln w="19050" cmpd="sng">
            <a:solidFill>
              <a:schemeClr val="tx1"/>
            </a:solidFill>
          </a:ln>
        </p:spPr>
        <p:txBody>
          <a:bodyPr wrap="square" rtlCol="0">
            <a:spAutoFit/>
          </a:bodyPr>
          <a:lstStyle/>
          <a:p>
            <a:pPr algn="ctr"/>
            <a:r>
              <a:rPr lang="en-US" sz="2000" dirty="0"/>
              <a:t>Sophistication (mental model)</a:t>
            </a:r>
          </a:p>
        </p:txBody>
      </p:sp>
      <p:sp>
        <p:nvSpPr>
          <p:cNvPr id="25" name="TextBox 24"/>
          <p:cNvSpPr txBox="1"/>
          <p:nvPr/>
        </p:nvSpPr>
        <p:spPr>
          <a:xfrm>
            <a:off x="149076" y="2308733"/>
            <a:ext cx="1772977" cy="707886"/>
          </a:xfrm>
          <a:prstGeom prst="rect">
            <a:avLst/>
          </a:prstGeom>
          <a:noFill/>
          <a:ln w="19050" cmpd="sng">
            <a:solidFill>
              <a:schemeClr val="tx1"/>
            </a:solidFill>
          </a:ln>
        </p:spPr>
        <p:txBody>
          <a:bodyPr wrap="square" rtlCol="0">
            <a:spAutoFit/>
          </a:bodyPr>
          <a:lstStyle/>
          <a:p>
            <a:pPr algn="ctr"/>
            <a:r>
              <a:rPr lang="en-US" sz="2000" dirty="0"/>
              <a:t>Explainee Goals</a:t>
            </a:r>
          </a:p>
        </p:txBody>
      </p:sp>
      <p:sp>
        <p:nvSpPr>
          <p:cNvPr id="26" name="TextBox 25"/>
          <p:cNvSpPr txBox="1"/>
          <p:nvPr/>
        </p:nvSpPr>
        <p:spPr>
          <a:xfrm>
            <a:off x="150477" y="3084667"/>
            <a:ext cx="1772977" cy="707886"/>
          </a:xfrm>
          <a:prstGeom prst="rect">
            <a:avLst/>
          </a:prstGeom>
          <a:noFill/>
          <a:ln w="19050" cmpd="sng">
            <a:solidFill>
              <a:schemeClr val="tx1"/>
            </a:solidFill>
          </a:ln>
        </p:spPr>
        <p:txBody>
          <a:bodyPr wrap="square" rtlCol="0">
            <a:spAutoFit/>
          </a:bodyPr>
          <a:lstStyle/>
          <a:p>
            <a:pPr algn="ctr"/>
            <a:r>
              <a:rPr lang="en-US" sz="2000" dirty="0"/>
              <a:t>Time Pressure </a:t>
            </a:r>
          </a:p>
        </p:txBody>
      </p:sp>
      <p:sp>
        <p:nvSpPr>
          <p:cNvPr id="27" name="TextBox 26"/>
          <p:cNvSpPr txBox="1"/>
          <p:nvPr/>
        </p:nvSpPr>
        <p:spPr>
          <a:xfrm>
            <a:off x="149076" y="3837110"/>
            <a:ext cx="1772975" cy="1015663"/>
          </a:xfrm>
          <a:prstGeom prst="rect">
            <a:avLst/>
          </a:prstGeom>
          <a:noFill/>
          <a:ln w="19050" cmpd="sng">
            <a:solidFill>
              <a:schemeClr val="tx1"/>
            </a:solidFill>
          </a:ln>
        </p:spPr>
        <p:txBody>
          <a:bodyPr wrap="square" rtlCol="0">
            <a:spAutoFit/>
          </a:bodyPr>
          <a:lstStyle/>
          <a:p>
            <a:pPr algn="ctr"/>
            <a:r>
              <a:rPr lang="en-US" sz="2000" dirty="0"/>
              <a:t>Common Ground Issues </a:t>
            </a:r>
          </a:p>
        </p:txBody>
      </p:sp>
      <p:cxnSp>
        <p:nvCxnSpPr>
          <p:cNvPr id="30" name="Straight Arrow Connector 29"/>
          <p:cNvCxnSpPr>
            <a:cxnSpLocks/>
            <a:endCxn id="10" idx="1"/>
          </p:cNvCxnSpPr>
          <p:nvPr/>
        </p:nvCxnSpPr>
        <p:spPr>
          <a:xfrm>
            <a:off x="1974948" y="3235342"/>
            <a:ext cx="447823" cy="3491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cxnSpLocks/>
            <a:stCxn id="22" idx="2"/>
          </p:cNvCxnSpPr>
          <p:nvPr/>
        </p:nvCxnSpPr>
        <p:spPr>
          <a:xfrm>
            <a:off x="1035566" y="5779383"/>
            <a:ext cx="1103896" cy="35532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8675078" y="3276024"/>
            <a:ext cx="234557"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flipV="1">
            <a:off x="8909633" y="3269881"/>
            <a:ext cx="0" cy="88374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cxnSpLocks/>
          </p:cNvCxnSpPr>
          <p:nvPr/>
        </p:nvCxnSpPr>
        <p:spPr>
          <a:xfrm flipH="1">
            <a:off x="8552629" y="2055648"/>
            <a:ext cx="47585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flipH="1" flipV="1">
            <a:off x="9028481" y="2055650"/>
            <a:ext cx="3" cy="220466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Straight Arrow Connector 60"/>
          <p:cNvCxnSpPr>
            <a:cxnSpLocks/>
          </p:cNvCxnSpPr>
          <p:nvPr/>
        </p:nvCxnSpPr>
        <p:spPr>
          <a:xfrm>
            <a:off x="5607549" y="864354"/>
            <a:ext cx="0" cy="2103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cxnSpLocks/>
          </p:cNvCxnSpPr>
          <p:nvPr/>
        </p:nvCxnSpPr>
        <p:spPr>
          <a:xfrm>
            <a:off x="5614637" y="3868026"/>
            <a:ext cx="0" cy="23779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2139462" y="4105822"/>
            <a:ext cx="6930152" cy="2608557"/>
          </a:xfrm>
          <a:prstGeom prst="rect">
            <a:avLst/>
          </a:prstGeom>
          <a:gradFill>
            <a:gsLst>
              <a:gs pos="0">
                <a:schemeClr val="bg1">
                  <a:lumMod val="95000"/>
                </a:schemeClr>
              </a:gs>
              <a:gs pos="100000">
                <a:schemeClr val="bg1"/>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2276233" y="4175156"/>
            <a:ext cx="6740769" cy="400110"/>
          </a:xfrm>
          <a:prstGeom prst="rect">
            <a:avLst/>
          </a:prstGeom>
          <a:noFill/>
        </p:spPr>
        <p:txBody>
          <a:bodyPr wrap="square" rtlCol="0">
            <a:spAutoFit/>
          </a:bodyPr>
          <a:lstStyle/>
          <a:p>
            <a:pPr algn="ctr"/>
            <a:r>
              <a:rPr lang="en-US" sz="2000" b="1" dirty="0"/>
              <a:t>Package the Explanation</a:t>
            </a:r>
          </a:p>
        </p:txBody>
      </p:sp>
      <p:sp>
        <p:nvSpPr>
          <p:cNvPr id="40" name="TextBox 39"/>
          <p:cNvSpPr txBox="1"/>
          <p:nvPr/>
        </p:nvSpPr>
        <p:spPr>
          <a:xfrm>
            <a:off x="2263946" y="5986907"/>
            <a:ext cx="6725458" cy="677108"/>
          </a:xfrm>
          <a:prstGeom prst="rect">
            <a:avLst/>
          </a:prstGeom>
          <a:noFill/>
          <a:ln w="28575" cmpd="sng">
            <a:solidFill>
              <a:schemeClr val="tx1"/>
            </a:solidFill>
          </a:ln>
        </p:spPr>
        <p:txBody>
          <a:bodyPr wrap="square" rtlCol="0">
            <a:spAutoFit/>
          </a:bodyPr>
          <a:lstStyle/>
          <a:p>
            <a:r>
              <a:rPr lang="en-US" sz="1900" dirty="0"/>
              <a:t>Stopping point= perspective shift criterion (Would I have done it?)</a:t>
            </a:r>
          </a:p>
        </p:txBody>
      </p:sp>
      <p:sp>
        <p:nvSpPr>
          <p:cNvPr id="41" name="TextBox 40"/>
          <p:cNvSpPr txBox="1"/>
          <p:nvPr/>
        </p:nvSpPr>
        <p:spPr>
          <a:xfrm>
            <a:off x="2295771" y="4763720"/>
            <a:ext cx="1475153" cy="1015663"/>
          </a:xfrm>
          <a:prstGeom prst="rect">
            <a:avLst/>
          </a:prstGeom>
          <a:noFill/>
          <a:ln w="28575" cmpd="sng">
            <a:solidFill>
              <a:schemeClr val="tx1"/>
            </a:solidFill>
          </a:ln>
        </p:spPr>
        <p:txBody>
          <a:bodyPr wrap="square" rtlCol="0">
            <a:spAutoFit/>
          </a:bodyPr>
          <a:lstStyle/>
          <a:p>
            <a:pPr algn="ctr"/>
            <a:r>
              <a:rPr lang="en-US" sz="2000" dirty="0"/>
              <a:t>Tradeoff: Effort/Cost/ Time</a:t>
            </a:r>
          </a:p>
        </p:txBody>
      </p:sp>
      <p:sp>
        <p:nvSpPr>
          <p:cNvPr id="42" name="TextBox 41"/>
          <p:cNvSpPr txBox="1"/>
          <p:nvPr/>
        </p:nvSpPr>
        <p:spPr>
          <a:xfrm>
            <a:off x="3921450" y="4773489"/>
            <a:ext cx="2399245" cy="1015663"/>
          </a:xfrm>
          <a:prstGeom prst="rect">
            <a:avLst/>
          </a:prstGeom>
          <a:noFill/>
          <a:ln w="28575" cmpd="sng">
            <a:solidFill>
              <a:schemeClr val="tx1"/>
            </a:solidFill>
          </a:ln>
        </p:spPr>
        <p:txBody>
          <a:bodyPr wrap="square" rtlCol="0">
            <a:spAutoFit/>
          </a:bodyPr>
          <a:lstStyle/>
          <a:p>
            <a:pPr algn="ctr"/>
            <a:r>
              <a:rPr lang="en-US" sz="2000" dirty="0"/>
              <a:t>Mental Strain: Story limits — 3 causes &amp; 6 shifts</a:t>
            </a:r>
          </a:p>
        </p:txBody>
      </p:sp>
      <p:sp>
        <p:nvSpPr>
          <p:cNvPr id="44" name="TextBox 43"/>
          <p:cNvSpPr txBox="1"/>
          <p:nvPr/>
        </p:nvSpPr>
        <p:spPr>
          <a:xfrm>
            <a:off x="6485211" y="4774584"/>
            <a:ext cx="2455349" cy="1015663"/>
          </a:xfrm>
          <a:prstGeom prst="rect">
            <a:avLst/>
          </a:prstGeom>
          <a:noFill/>
          <a:ln w="28575" cmpd="sng">
            <a:solidFill>
              <a:schemeClr val="tx1"/>
            </a:solidFill>
          </a:ln>
        </p:spPr>
        <p:txBody>
          <a:bodyPr wrap="square" rtlCol="0">
            <a:spAutoFit/>
          </a:bodyPr>
          <a:lstStyle/>
          <a:p>
            <a:pPr algn="ctr"/>
            <a:r>
              <a:rPr lang="en-US" sz="2000" dirty="0"/>
              <a:t>Story content: </a:t>
            </a:r>
          </a:p>
          <a:p>
            <a:pPr algn="ctr"/>
            <a:r>
              <a:rPr lang="en-US" sz="2000" dirty="0"/>
              <a:t>Device, flaws, </a:t>
            </a:r>
          </a:p>
          <a:p>
            <a:pPr algn="ctr"/>
            <a:r>
              <a:rPr lang="en-US" sz="2000" dirty="0"/>
              <a:t>design decisions</a:t>
            </a:r>
          </a:p>
        </p:txBody>
      </p:sp>
      <p:sp>
        <p:nvSpPr>
          <p:cNvPr id="47" name="TextBox 46"/>
          <p:cNvSpPr txBox="1"/>
          <p:nvPr/>
        </p:nvSpPr>
        <p:spPr>
          <a:xfrm>
            <a:off x="150476" y="4947610"/>
            <a:ext cx="1771575" cy="707886"/>
          </a:xfrm>
          <a:prstGeom prst="rect">
            <a:avLst/>
          </a:prstGeom>
          <a:noFill/>
          <a:ln w="19050" cmpd="sng">
            <a:solidFill>
              <a:schemeClr val="tx1"/>
            </a:solidFill>
          </a:ln>
        </p:spPr>
        <p:txBody>
          <a:bodyPr wrap="square" rtlCol="0">
            <a:spAutoFit/>
          </a:bodyPr>
          <a:lstStyle/>
          <a:p>
            <a:pPr algn="ctr"/>
            <a:r>
              <a:rPr lang="en-US" sz="2000" dirty="0"/>
              <a:t>Situation Assessment</a:t>
            </a:r>
          </a:p>
        </p:txBody>
      </p:sp>
      <p:cxnSp>
        <p:nvCxnSpPr>
          <p:cNvPr id="57" name="Straight Arrow Connector 56"/>
          <p:cNvCxnSpPr>
            <a:cxnSpLocks/>
            <a:endCxn id="6" idx="1"/>
          </p:cNvCxnSpPr>
          <p:nvPr/>
        </p:nvCxnSpPr>
        <p:spPr>
          <a:xfrm>
            <a:off x="1974948" y="1313347"/>
            <a:ext cx="1358691"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a:cxnSpLocks/>
          </p:cNvCxnSpPr>
          <p:nvPr/>
        </p:nvCxnSpPr>
        <p:spPr>
          <a:xfrm>
            <a:off x="1974948" y="2055648"/>
            <a:ext cx="985131"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a:off x="5607549" y="2370079"/>
            <a:ext cx="0" cy="30763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5607549" y="1568295"/>
            <a:ext cx="0" cy="30763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9855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7A817-A468-6048-BC2D-155F21FC808E}"/>
              </a:ext>
            </a:extLst>
          </p:cNvPr>
          <p:cNvSpPr>
            <a:spLocks noGrp="1"/>
          </p:cNvSpPr>
          <p:nvPr>
            <p:ph type="title"/>
          </p:nvPr>
        </p:nvSpPr>
        <p:spPr>
          <a:xfrm>
            <a:off x="333202" y="231228"/>
            <a:ext cx="7988157" cy="760288"/>
          </a:xfrm>
        </p:spPr>
        <p:txBody>
          <a:bodyPr>
            <a:normAutofit/>
          </a:bodyPr>
          <a:lstStyle/>
          <a:p>
            <a:r>
              <a:rPr lang="en-US" sz="2800" dirty="0"/>
              <a:t>What’s new about the NDM account of explaining?</a:t>
            </a:r>
          </a:p>
        </p:txBody>
      </p:sp>
      <p:sp>
        <p:nvSpPr>
          <p:cNvPr id="3" name="Content Placeholder 2">
            <a:extLst>
              <a:ext uri="{FF2B5EF4-FFF2-40B4-BE49-F238E27FC236}">
                <a16:creationId xmlns:a16="http://schemas.microsoft.com/office/drawing/2014/main" id="{32161261-1944-864D-A215-C5CACC52E4A7}"/>
              </a:ext>
            </a:extLst>
          </p:cNvPr>
          <p:cNvSpPr>
            <a:spLocks noGrp="1"/>
          </p:cNvSpPr>
          <p:nvPr>
            <p:ph idx="1"/>
          </p:nvPr>
        </p:nvSpPr>
        <p:spPr>
          <a:xfrm>
            <a:off x="221990" y="856553"/>
            <a:ext cx="8700019" cy="6001447"/>
          </a:xfrm>
        </p:spPr>
        <p:txBody>
          <a:bodyPr>
            <a:noAutofit/>
          </a:bodyPr>
          <a:lstStyle/>
          <a:p>
            <a:r>
              <a:rPr lang="en-US" sz="2200" dirty="0"/>
              <a:t>Local Explaining centers on Surprise (violated expectancy) (vs. filling slots)</a:t>
            </a:r>
          </a:p>
          <a:p>
            <a:r>
              <a:rPr lang="en-US" sz="2200" dirty="0"/>
              <a:t>Diagnosis of violated expectancies (vs. shifting weights): a single issue	</a:t>
            </a:r>
          </a:p>
          <a:p>
            <a:pPr lvl="1"/>
            <a:r>
              <a:rPr lang="en-US" sz="2200" dirty="0"/>
              <a:t>NOT: </a:t>
            </a:r>
            <a:r>
              <a:rPr lang="en-US" sz="2200" dirty="0" err="1"/>
              <a:t>Gisting</a:t>
            </a:r>
            <a:r>
              <a:rPr lang="en-US" sz="2200" dirty="0"/>
              <a:t> and trimming details and simplifying</a:t>
            </a:r>
          </a:p>
          <a:p>
            <a:r>
              <a:rPr lang="en-US" sz="2200" dirty="0"/>
              <a:t>Global explaining of a device is not just how a device works, but also how it fails, how to do workarounds, how the operator may get confused</a:t>
            </a:r>
          </a:p>
          <a:p>
            <a:r>
              <a:rPr lang="en-US" sz="2200" dirty="0"/>
              <a:t>Explanatory Template: Components of the system, causal links between the components, challenges the developers had to overcome, near neighbors and contrasts, and exceptions — limitations of the system</a:t>
            </a:r>
          </a:p>
          <a:p>
            <a:r>
              <a:rPr lang="en-US" sz="2200" dirty="0"/>
              <a:t>Perspective shift as a stopping point and as a gauge of plausibility. “If I was in the situation, I would have taken the action.” </a:t>
            </a:r>
          </a:p>
          <a:p>
            <a:r>
              <a:rPr lang="en-US" sz="2200" dirty="0"/>
              <a:t>Language of reasons, not correlations</a:t>
            </a:r>
          </a:p>
          <a:p>
            <a:r>
              <a:rPr lang="en-US" sz="2200" dirty="0"/>
              <a:t>Self-explaining revolves around plausibility judgments</a:t>
            </a:r>
          </a:p>
          <a:p>
            <a:endParaRPr lang="en-US" sz="2200" dirty="0"/>
          </a:p>
        </p:txBody>
      </p:sp>
    </p:spTree>
    <p:extLst>
      <p:ext uri="{BB962C8B-B14F-4D97-AF65-F5344CB8AC3E}">
        <p14:creationId xmlns:p14="http://schemas.microsoft.com/office/powerpoint/2010/main" val="415858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AD4BB521-7DC6-6A47-82DE-A42F22846B84}"/>
              </a:ext>
            </a:extLst>
          </p:cNvPr>
          <p:cNvCxnSpPr/>
          <p:nvPr/>
        </p:nvCxnSpPr>
        <p:spPr>
          <a:xfrm>
            <a:off x="403493" y="1394124"/>
            <a:ext cx="8337014" cy="0"/>
          </a:xfrm>
          <a:prstGeom prst="line">
            <a:avLst/>
          </a:prstGeom>
          <a:ln w="44450"/>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49871CE0-6D68-DE44-8368-A4921EBDBDBD}"/>
              </a:ext>
            </a:extLst>
          </p:cNvPr>
          <p:cNvSpPr txBox="1">
            <a:spLocks/>
          </p:cNvSpPr>
          <p:nvPr/>
        </p:nvSpPr>
        <p:spPr>
          <a:xfrm>
            <a:off x="1435345" y="1581788"/>
            <a:ext cx="6918615" cy="511160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225"/>
              </a:spcBef>
              <a:buSzPct val="100000"/>
            </a:pPr>
            <a:r>
              <a:rPr lang="en-US" sz="2100" dirty="0"/>
              <a:t>Non-technological methods to promote understanding of specific AI systems</a:t>
            </a:r>
          </a:p>
          <a:p>
            <a:pPr algn="l">
              <a:spcBef>
                <a:spcPts val="225"/>
              </a:spcBef>
              <a:buSzPct val="100000"/>
            </a:pPr>
            <a:endParaRPr lang="en-US" sz="2100" dirty="0"/>
          </a:p>
          <a:p>
            <a:pPr marL="342900" indent="-342900" algn="l">
              <a:spcBef>
                <a:spcPts val="225"/>
              </a:spcBef>
              <a:buSzPct val="100000"/>
              <a:buFont typeface="Arial" panose="020B0604020202020204" pitchFamily="34" charset="0"/>
              <a:buChar char="•"/>
            </a:pPr>
            <a:r>
              <a:rPr lang="en-US" sz="1950" b="1" dirty="0"/>
              <a:t>Self-explaining scorecard </a:t>
            </a:r>
            <a:r>
              <a:rPr lang="en-US" sz="1950" dirty="0"/>
              <a:t>(Klein, Hoffman &amp; Mueller, 2018)</a:t>
            </a:r>
            <a:endParaRPr lang="en-US" sz="1950" b="1" dirty="0"/>
          </a:p>
          <a:p>
            <a:pPr marL="342900" indent="-342900" algn="l">
              <a:spcBef>
                <a:spcPts val="225"/>
              </a:spcBef>
              <a:buSzPct val="100000"/>
              <a:buFont typeface="Arial" panose="020B0604020202020204" pitchFamily="34" charset="0"/>
              <a:buChar char="•"/>
            </a:pPr>
            <a:endParaRPr lang="en-US" sz="1650" dirty="0"/>
          </a:p>
          <a:p>
            <a:pPr>
              <a:spcBef>
                <a:spcPts val="225"/>
              </a:spcBef>
              <a:buSzPct val="100000"/>
            </a:pPr>
            <a:endParaRPr lang="en-US" sz="1650" dirty="0"/>
          </a:p>
        </p:txBody>
      </p:sp>
      <p:sp>
        <p:nvSpPr>
          <p:cNvPr id="7" name="Title 1">
            <a:extLst>
              <a:ext uri="{FF2B5EF4-FFF2-40B4-BE49-F238E27FC236}">
                <a16:creationId xmlns:a16="http://schemas.microsoft.com/office/drawing/2014/main" id="{F2B70561-C5BE-414B-8E9C-AD2E1BE85D37}"/>
              </a:ext>
            </a:extLst>
          </p:cNvPr>
          <p:cNvSpPr txBox="1">
            <a:spLocks/>
          </p:cNvSpPr>
          <p:nvPr/>
        </p:nvSpPr>
        <p:spPr>
          <a:xfrm>
            <a:off x="1253963" y="411775"/>
            <a:ext cx="6137315" cy="721889"/>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2400" dirty="0">
                <a:latin typeface="+mn-lt"/>
              </a:rPr>
              <a:t>AIQ: A suite of </a:t>
            </a:r>
            <a:r>
              <a:rPr lang="en-US" sz="2400" u="sng" dirty="0">
                <a:latin typeface="+mn-lt"/>
              </a:rPr>
              <a:t>cognitive</a:t>
            </a:r>
            <a:r>
              <a:rPr lang="en-US" sz="2400" dirty="0">
                <a:latin typeface="+mn-lt"/>
              </a:rPr>
              <a:t> support tools</a:t>
            </a:r>
          </a:p>
        </p:txBody>
      </p:sp>
    </p:spTree>
    <p:extLst>
      <p:ext uri="{BB962C8B-B14F-4D97-AF65-F5344CB8AC3E}">
        <p14:creationId xmlns:p14="http://schemas.microsoft.com/office/powerpoint/2010/main" val="3677781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391AE0-0151-1D47-867E-2D739AC59B01}"/>
              </a:ext>
            </a:extLst>
          </p:cNvPr>
          <p:cNvSpPr txBox="1"/>
          <p:nvPr/>
        </p:nvSpPr>
        <p:spPr>
          <a:xfrm>
            <a:off x="3005375" y="923657"/>
            <a:ext cx="3730508" cy="461665"/>
          </a:xfrm>
          <a:prstGeom prst="rect">
            <a:avLst/>
          </a:prstGeom>
          <a:noFill/>
        </p:spPr>
        <p:txBody>
          <a:bodyPr wrap="none" rtlCol="0">
            <a:spAutoFit/>
          </a:bodyPr>
          <a:lstStyle/>
          <a:p>
            <a:r>
              <a:rPr lang="en-US" sz="2400" dirty="0"/>
              <a:t>Self-Explaining Scorecard</a:t>
            </a:r>
          </a:p>
        </p:txBody>
      </p:sp>
      <p:graphicFrame>
        <p:nvGraphicFramePr>
          <p:cNvPr id="2" name="Table 1">
            <a:extLst>
              <a:ext uri="{FF2B5EF4-FFF2-40B4-BE49-F238E27FC236}">
                <a16:creationId xmlns:a16="http://schemas.microsoft.com/office/drawing/2014/main" id="{464B0A8F-94E3-AD41-8BC0-2AB738374D3C}"/>
              </a:ext>
            </a:extLst>
          </p:cNvPr>
          <p:cNvGraphicFramePr>
            <a:graphicFrameLocks noGrp="1"/>
          </p:cNvGraphicFramePr>
          <p:nvPr>
            <p:extLst>
              <p:ext uri="{D42A27DB-BD31-4B8C-83A1-F6EECF244321}">
                <p14:modId xmlns:p14="http://schemas.microsoft.com/office/powerpoint/2010/main" val="2241453102"/>
              </p:ext>
            </p:extLst>
          </p:nvPr>
        </p:nvGraphicFramePr>
        <p:xfrm>
          <a:off x="535261" y="1566098"/>
          <a:ext cx="8012151" cy="4151547"/>
        </p:xfrm>
        <a:graphic>
          <a:graphicData uri="http://schemas.openxmlformats.org/drawingml/2006/table">
            <a:tbl>
              <a:tblPr firstCol="1" lastRow="1">
                <a:tableStyleId>{69CF1AB2-1976-4502-BF36-3FF5EA218861}</a:tableStyleId>
              </a:tblPr>
              <a:tblGrid>
                <a:gridCol w="1505574">
                  <a:extLst>
                    <a:ext uri="{9D8B030D-6E8A-4147-A177-3AD203B41FA5}">
                      <a16:colId xmlns:a16="http://schemas.microsoft.com/office/drawing/2014/main" val="3317152137"/>
                    </a:ext>
                  </a:extLst>
                </a:gridCol>
                <a:gridCol w="6506577">
                  <a:extLst>
                    <a:ext uri="{9D8B030D-6E8A-4147-A177-3AD203B41FA5}">
                      <a16:colId xmlns:a16="http://schemas.microsoft.com/office/drawing/2014/main" val="1121495129"/>
                    </a:ext>
                  </a:extLst>
                </a:gridCol>
              </a:tblGrid>
              <a:tr h="306321">
                <a:tc>
                  <a:txBody>
                    <a:bodyPr/>
                    <a:lstStyle/>
                    <a:p>
                      <a:pPr marL="0" marR="0" algn="ctr">
                        <a:spcBef>
                          <a:spcPts val="0"/>
                        </a:spcBef>
                        <a:spcAft>
                          <a:spcPts val="0"/>
                        </a:spcAft>
                      </a:pPr>
                      <a:r>
                        <a:rPr lang="en-US" sz="1400" b="1" dirty="0">
                          <a:effectLst/>
                          <a:latin typeface="+mn-lt"/>
                        </a:rPr>
                        <a:t>Ordinal Levels</a:t>
                      </a:r>
                      <a:endParaRPr lang="en-US" sz="1400" b="1" dirty="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lgn="ctr">
                        <a:spcBef>
                          <a:spcPts val="0"/>
                        </a:spcBef>
                        <a:spcAft>
                          <a:spcPts val="0"/>
                        </a:spcAft>
                      </a:pPr>
                      <a:r>
                        <a:rPr lang="en-US" sz="1400" b="1" dirty="0">
                          <a:effectLst/>
                          <a:latin typeface="+mn-lt"/>
                        </a:rPr>
                        <a:t>Example</a:t>
                      </a:r>
                      <a:endParaRPr lang="en-US" sz="1400" b="1" dirty="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2877614259"/>
                  </a:ext>
                </a:extLst>
              </a:tr>
              <a:tr h="326689">
                <a:tc>
                  <a:txBody>
                    <a:bodyPr/>
                    <a:lstStyle/>
                    <a:p>
                      <a:pPr marL="0" marR="0">
                        <a:spcBef>
                          <a:spcPts val="0"/>
                        </a:spcBef>
                        <a:spcAft>
                          <a:spcPts val="0"/>
                        </a:spcAft>
                      </a:pPr>
                      <a:r>
                        <a:rPr lang="en-US" sz="1400">
                          <a:effectLst/>
                          <a:latin typeface="+mn-lt"/>
                        </a:rPr>
                        <a:t>1. Null</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a:effectLst/>
                          <a:latin typeface="+mn-lt"/>
                        </a:rPr>
                        <a:t> </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3619768864"/>
                  </a:ext>
                </a:extLst>
              </a:tr>
              <a:tr h="624364">
                <a:tc>
                  <a:txBody>
                    <a:bodyPr/>
                    <a:lstStyle/>
                    <a:p>
                      <a:pPr marL="0" marR="0">
                        <a:spcBef>
                          <a:spcPts val="0"/>
                        </a:spcBef>
                        <a:spcAft>
                          <a:spcPts val="0"/>
                        </a:spcAft>
                      </a:pPr>
                      <a:r>
                        <a:rPr lang="en-US" sz="1400" dirty="0">
                          <a:effectLst/>
                          <a:latin typeface="+mn-lt"/>
                        </a:rPr>
                        <a:t>2. Features</a:t>
                      </a:r>
                      <a:endParaRPr lang="en-US" sz="1400" dirty="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dirty="0">
                          <a:effectLst/>
                          <a:latin typeface="+mn-lt"/>
                        </a:rPr>
                        <a:t>Heat maps, linguistic features illustrate some of the analyses done by the AI. The user typically self-explains by blending these surface features with other forms of information </a:t>
                      </a:r>
                      <a:endParaRPr lang="en-US" sz="1400" dirty="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2250164059"/>
                  </a:ext>
                </a:extLst>
              </a:tr>
              <a:tr h="640384">
                <a:tc>
                  <a:txBody>
                    <a:bodyPr/>
                    <a:lstStyle/>
                    <a:p>
                      <a:pPr marL="0" marR="0">
                        <a:spcBef>
                          <a:spcPts val="0"/>
                        </a:spcBef>
                        <a:spcAft>
                          <a:spcPts val="0"/>
                        </a:spcAft>
                      </a:pPr>
                      <a:r>
                        <a:rPr lang="en-US" sz="1400">
                          <a:effectLst/>
                          <a:latin typeface="+mn-lt"/>
                        </a:rPr>
                        <a:t>3. Successes</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dirty="0">
                          <a:effectLst/>
                          <a:latin typeface="+mn-lt"/>
                        </a:rPr>
                        <a:t>Demonstrations and diagrams are examples of the AI generating predictions or recommendations. At the global level they take the form of descriptions of how the AI works.</a:t>
                      </a:r>
                      <a:endParaRPr lang="en-US" sz="1400" dirty="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2736278127"/>
                  </a:ext>
                </a:extLst>
              </a:tr>
              <a:tr h="558059">
                <a:tc>
                  <a:txBody>
                    <a:bodyPr/>
                    <a:lstStyle/>
                    <a:p>
                      <a:pPr marL="0" marR="0">
                        <a:spcBef>
                          <a:spcPts val="0"/>
                        </a:spcBef>
                        <a:spcAft>
                          <a:spcPts val="0"/>
                        </a:spcAft>
                      </a:pPr>
                      <a:r>
                        <a:rPr lang="en-US" sz="1400">
                          <a:effectLst/>
                          <a:latin typeface="+mn-lt"/>
                        </a:rPr>
                        <a:t>4. Decision Logic</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a:effectLst/>
                          <a:latin typeface="+mn-lt"/>
                        </a:rPr>
                        <a:t>Choice logic; goal stacks are depictions of AI reasoning. These are ways to “look under the hood” of the AI to get some idea of how it is making decisions.</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1106192182"/>
                  </a:ext>
                </a:extLst>
              </a:tr>
              <a:tr h="558059">
                <a:tc>
                  <a:txBody>
                    <a:bodyPr/>
                    <a:lstStyle/>
                    <a:p>
                      <a:pPr marL="0" marR="0">
                        <a:spcBef>
                          <a:spcPts val="0"/>
                        </a:spcBef>
                        <a:spcAft>
                          <a:spcPts val="0"/>
                        </a:spcAft>
                      </a:pPr>
                      <a:r>
                        <a:rPr lang="en-US" sz="1400">
                          <a:effectLst/>
                          <a:latin typeface="+mn-lt"/>
                        </a:rPr>
                        <a:t>5. Failures</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dirty="0">
                          <a:effectLst/>
                          <a:latin typeface="+mn-lt"/>
                        </a:rPr>
                        <a:t>Instances of AI mistakes are often very informative as they illustrate limitations of the AI as well as illustrate how the AI works (and doesn’t work). </a:t>
                      </a:r>
                      <a:endParaRPr lang="en-US" sz="1400" dirty="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4259103519"/>
                  </a:ext>
                </a:extLst>
              </a:tr>
              <a:tr h="558059">
                <a:tc>
                  <a:txBody>
                    <a:bodyPr/>
                    <a:lstStyle/>
                    <a:p>
                      <a:pPr marL="0" marR="0">
                        <a:spcBef>
                          <a:spcPts val="0"/>
                        </a:spcBef>
                        <a:spcAft>
                          <a:spcPts val="0"/>
                        </a:spcAft>
                      </a:pPr>
                      <a:r>
                        <a:rPr lang="en-US" sz="1400">
                          <a:effectLst/>
                          <a:latin typeface="+mn-lt"/>
                        </a:rPr>
                        <a:t>6. Comparisons</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a:effectLst/>
                          <a:latin typeface="+mn-lt"/>
                        </a:rPr>
                        <a:t>Choice logic factor weights for different conditions or for successes vs. failures. Goal stacks can contrast successes and failures of different drone missions.</a:t>
                      </a:r>
                      <a:endParaRPr lang="en-US" sz="140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58203724"/>
                  </a:ext>
                </a:extLst>
              </a:tr>
              <a:tr h="549912">
                <a:tc>
                  <a:txBody>
                    <a:bodyPr/>
                    <a:lstStyle/>
                    <a:p>
                      <a:pPr marL="0" marR="0">
                        <a:spcBef>
                          <a:spcPts val="0"/>
                        </a:spcBef>
                        <a:spcAft>
                          <a:spcPts val="0"/>
                        </a:spcAft>
                      </a:pPr>
                      <a:r>
                        <a:rPr lang="en-US" sz="1400" dirty="0">
                          <a:effectLst/>
                          <a:latin typeface="+mn-lt"/>
                        </a:rPr>
                        <a:t>7. Diagnosis of Failures</a:t>
                      </a:r>
                      <a:endParaRPr lang="en-US" sz="1400" dirty="0">
                        <a:effectLst/>
                        <a:latin typeface="+mn-lt"/>
                        <a:ea typeface="Times New Roman" panose="02020603050405020304" pitchFamily="18" charset="0"/>
                        <a:cs typeface="Times New Roman" panose="02020603050405020304" pitchFamily="18" charset="0"/>
                      </a:endParaRPr>
                    </a:p>
                  </a:txBody>
                  <a:tcPr marL="51435" marR="51435" marT="7144" marB="0"/>
                </a:tc>
                <a:tc>
                  <a:txBody>
                    <a:bodyPr/>
                    <a:lstStyle/>
                    <a:p>
                      <a:pPr marL="0" marR="0">
                        <a:spcBef>
                          <a:spcPts val="0"/>
                        </a:spcBef>
                        <a:spcAft>
                          <a:spcPts val="0"/>
                        </a:spcAft>
                      </a:pPr>
                      <a:r>
                        <a:rPr lang="en-US" sz="1400" b="0" dirty="0">
                          <a:effectLst/>
                          <a:latin typeface="+mn-lt"/>
                        </a:rPr>
                        <a:t>Cognitive tutorial describes the reasons for failures. Letting the user manipulate the AI and infer diagnoses see the effects on the AI outputs.</a:t>
                      </a:r>
                      <a:endParaRPr lang="en-US" sz="1400" b="0" dirty="0">
                        <a:effectLst/>
                        <a:latin typeface="+mn-lt"/>
                        <a:ea typeface="Times New Roman" panose="02020603050405020304" pitchFamily="18" charset="0"/>
                        <a:cs typeface="Times New Roman" panose="02020603050405020304" pitchFamily="18" charset="0"/>
                      </a:endParaRPr>
                    </a:p>
                  </a:txBody>
                  <a:tcPr marL="51435" marR="51435" marT="7144" marB="0"/>
                </a:tc>
                <a:extLst>
                  <a:ext uri="{0D108BD9-81ED-4DB2-BD59-A6C34878D82A}">
                    <a16:rowId xmlns:a16="http://schemas.microsoft.com/office/drawing/2014/main" val="2319785277"/>
                  </a:ext>
                </a:extLst>
              </a:tr>
            </a:tbl>
          </a:graphicData>
        </a:graphic>
      </p:graphicFrame>
    </p:spTree>
    <p:extLst>
      <p:ext uri="{BB962C8B-B14F-4D97-AF65-F5344CB8AC3E}">
        <p14:creationId xmlns:p14="http://schemas.microsoft.com/office/powerpoint/2010/main" val="39998634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63547</TotalTime>
  <Words>1388</Words>
  <Application>Microsoft Office PowerPoint</Application>
  <PresentationFormat>On-screen Show (4:3)</PresentationFormat>
  <Paragraphs>173</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MS PGothic</vt:lpstr>
      <vt:lpstr>Arial</vt:lpstr>
      <vt:lpstr>Avenir Next</vt:lpstr>
      <vt:lpstr>Calibri</vt:lpstr>
      <vt:lpstr>Tahoma</vt:lpstr>
      <vt:lpstr>Times</vt:lpstr>
      <vt:lpstr>Times New Roman</vt:lpstr>
      <vt:lpstr>Clarity</vt:lpstr>
      <vt:lpstr>PowerPoint Presentation</vt:lpstr>
      <vt:lpstr>XAI Development Challenges</vt:lpstr>
      <vt:lpstr>PowerPoint Presentation</vt:lpstr>
      <vt:lpstr>Partial List of Examples</vt:lpstr>
      <vt:lpstr>PowerPoint Presentation</vt:lpstr>
      <vt:lpstr>PowerPoint Presentation</vt:lpstr>
      <vt:lpstr>What’s new about the NDM account of explaining?</vt:lpstr>
      <vt:lpstr>PowerPoint Presentation</vt:lpstr>
      <vt:lpstr>PowerPoint Presentation</vt:lpstr>
      <vt:lpstr>PowerPoint Presentation</vt:lpstr>
      <vt:lpstr>PowerPoint Presentation</vt:lpstr>
      <vt:lpstr>PowerPoint Presentation</vt:lpstr>
      <vt:lpstr>Thank you!  Gary Klein, Ph.D. MacroCognition LLC 3601 Connecticut Ave NW #110 Washington, DC 20008 gary@macrocognition.com 937/238-8281 </vt:lpstr>
    </vt:vector>
  </TitlesOfParts>
  <Company>MacroCognition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Borders</dc:creator>
  <cp:lastModifiedBy>Ben Shneiderman</cp:lastModifiedBy>
  <cp:revision>358</cp:revision>
  <cp:lastPrinted>2017-11-13T18:35:44Z</cp:lastPrinted>
  <dcterms:created xsi:type="dcterms:W3CDTF">2016-01-15T20:35:43Z</dcterms:created>
  <dcterms:modified xsi:type="dcterms:W3CDTF">2020-05-27T19:29:33Z</dcterms:modified>
</cp:coreProperties>
</file>