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11" r:id="rId3"/>
    <p:sldId id="414" r:id="rId4"/>
    <p:sldId id="415" r:id="rId5"/>
    <p:sldId id="416" r:id="rId6"/>
    <p:sldId id="429" r:id="rId7"/>
    <p:sldId id="278" r:id="rId8"/>
    <p:sldId id="412" r:id="rId9"/>
    <p:sldId id="281" r:id="rId10"/>
    <p:sldId id="413" r:id="rId11"/>
    <p:sldId id="421" r:id="rId12"/>
    <p:sldId id="271" r:id="rId13"/>
    <p:sldId id="272" r:id="rId14"/>
    <p:sldId id="266" r:id="rId15"/>
    <p:sldId id="273" r:id="rId16"/>
    <p:sldId id="274" r:id="rId17"/>
    <p:sldId id="425" r:id="rId18"/>
    <p:sldId id="428" r:id="rId19"/>
    <p:sldId id="346" r:id="rId20"/>
    <p:sldId id="40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18" autoAdjust="0"/>
    <p:restoredTop sz="95541" autoAdjust="0"/>
  </p:normalViewPr>
  <p:slideViewPr>
    <p:cSldViewPr snapToGrid="0">
      <p:cViewPr varScale="1">
        <p:scale>
          <a:sx n="84" d="100"/>
          <a:sy n="84" d="100"/>
        </p:scale>
        <p:origin x="12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7D140-222A-40D2-9371-056D7F6829E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EAB01F9-1E3B-4B9E-B2E9-ED3302960C8B}">
      <dgm:prSet/>
      <dgm:spPr/>
      <dgm:t>
        <a:bodyPr/>
        <a:lstStyle/>
        <a:p>
          <a:r>
            <a:rPr lang="en-US"/>
            <a:t>Predatory Inclusion</a:t>
          </a:r>
        </a:p>
      </dgm:t>
    </dgm:pt>
    <dgm:pt modelId="{76EDD87D-9DBF-465E-9E39-EEF7AEC3BFD4}" type="parTrans" cxnId="{CA2DCBC0-19A8-43FA-8320-02C893C070FF}">
      <dgm:prSet/>
      <dgm:spPr/>
      <dgm:t>
        <a:bodyPr/>
        <a:lstStyle/>
        <a:p>
          <a:endParaRPr lang="en-US"/>
        </a:p>
      </dgm:t>
    </dgm:pt>
    <dgm:pt modelId="{C4A7EE81-E9D0-44FA-B5B3-A5AF6F288637}" type="sibTrans" cxnId="{CA2DCBC0-19A8-43FA-8320-02C893C070FF}">
      <dgm:prSet/>
      <dgm:spPr/>
      <dgm:t>
        <a:bodyPr/>
        <a:lstStyle/>
        <a:p>
          <a:endParaRPr lang="en-US"/>
        </a:p>
      </dgm:t>
    </dgm:pt>
    <dgm:pt modelId="{B2BC19DF-2BCD-4BEC-AFC8-4CEE234CEE48}">
      <dgm:prSet/>
      <dgm:spPr/>
      <dgm:t>
        <a:bodyPr/>
        <a:lstStyle/>
        <a:p>
          <a:r>
            <a:rPr lang="en-US"/>
            <a:t>Credit enables, debt constrains</a:t>
          </a:r>
        </a:p>
      </dgm:t>
    </dgm:pt>
    <dgm:pt modelId="{F2A2601F-9CA4-43D2-8134-84BFAABC6FF6}" type="parTrans" cxnId="{EDCD1BF8-C902-42ED-A81D-7DF7E8BD892F}">
      <dgm:prSet/>
      <dgm:spPr/>
      <dgm:t>
        <a:bodyPr/>
        <a:lstStyle/>
        <a:p>
          <a:endParaRPr lang="en-US"/>
        </a:p>
      </dgm:t>
    </dgm:pt>
    <dgm:pt modelId="{ECA2E5F9-0339-4762-BE9C-46CF29177363}" type="sibTrans" cxnId="{EDCD1BF8-C902-42ED-A81D-7DF7E8BD892F}">
      <dgm:prSet/>
      <dgm:spPr/>
      <dgm:t>
        <a:bodyPr/>
        <a:lstStyle/>
        <a:p>
          <a:endParaRPr lang="en-US"/>
        </a:p>
      </dgm:t>
    </dgm:pt>
    <dgm:pt modelId="{9E07779E-6FD4-4A50-87D2-1D11B4A73AFA}">
      <dgm:prSet/>
      <dgm:spPr/>
      <dgm:t>
        <a:bodyPr/>
        <a:lstStyle/>
        <a:p>
          <a:r>
            <a:rPr lang="en-US"/>
            <a:t>Keeanga-Yamahtta Taylor</a:t>
          </a:r>
        </a:p>
      </dgm:t>
    </dgm:pt>
    <dgm:pt modelId="{EBD2AA2F-CFB3-49F4-8E61-6038913DDF96}" type="parTrans" cxnId="{1E3ACFB6-B844-44E4-9B5C-E97F42B41B0D}">
      <dgm:prSet/>
      <dgm:spPr/>
      <dgm:t>
        <a:bodyPr/>
        <a:lstStyle/>
        <a:p>
          <a:endParaRPr lang="en-US"/>
        </a:p>
      </dgm:t>
    </dgm:pt>
    <dgm:pt modelId="{C4BD86B9-F91E-499D-B25F-F2F125055424}" type="sibTrans" cxnId="{1E3ACFB6-B844-44E4-9B5C-E97F42B41B0D}">
      <dgm:prSet/>
      <dgm:spPr/>
      <dgm:t>
        <a:bodyPr/>
        <a:lstStyle/>
        <a:p>
          <a:endParaRPr lang="en-US"/>
        </a:p>
      </dgm:t>
    </dgm:pt>
    <dgm:pt modelId="{48994764-A104-4FB5-965F-3378E7708A88}">
      <dgm:prSet/>
      <dgm:spPr/>
      <dgm:t>
        <a:bodyPr/>
        <a:lstStyle/>
        <a:p>
          <a:r>
            <a:rPr lang="en-US"/>
            <a:t>Seamster &amp; Charron-Chenier </a:t>
          </a:r>
        </a:p>
      </dgm:t>
    </dgm:pt>
    <dgm:pt modelId="{F4B182CE-DF5A-4EE2-8AA9-3072A0B90A0B}" type="parTrans" cxnId="{122806D5-7F6B-480B-AB57-12D19EA7B096}">
      <dgm:prSet/>
      <dgm:spPr/>
      <dgm:t>
        <a:bodyPr/>
        <a:lstStyle/>
        <a:p>
          <a:endParaRPr lang="en-US"/>
        </a:p>
      </dgm:t>
    </dgm:pt>
    <dgm:pt modelId="{0D502C06-FB2B-42F9-BB99-D7E5D7949DBD}" type="sibTrans" cxnId="{122806D5-7F6B-480B-AB57-12D19EA7B096}">
      <dgm:prSet/>
      <dgm:spPr/>
      <dgm:t>
        <a:bodyPr/>
        <a:lstStyle/>
        <a:p>
          <a:endParaRPr lang="en-US"/>
        </a:p>
      </dgm:t>
    </dgm:pt>
    <dgm:pt modelId="{3261B3D1-734B-400C-9919-8A8F3C83D754}">
      <dgm:prSet/>
      <dgm:spPr/>
      <dgm:t>
        <a:bodyPr/>
        <a:lstStyle/>
        <a:p>
          <a:r>
            <a:rPr lang="en-US"/>
            <a:t>Creepy Inclusion</a:t>
          </a:r>
        </a:p>
      </dgm:t>
    </dgm:pt>
    <dgm:pt modelId="{0C572730-F54B-4115-A58E-F427F65039D2}" type="parTrans" cxnId="{1B7D8D6D-5C4B-4E3F-9FBE-41DC560B8774}">
      <dgm:prSet/>
      <dgm:spPr/>
      <dgm:t>
        <a:bodyPr/>
        <a:lstStyle/>
        <a:p>
          <a:endParaRPr lang="en-US"/>
        </a:p>
      </dgm:t>
    </dgm:pt>
    <dgm:pt modelId="{A20A14F9-66B3-4852-9485-200782EB5406}" type="sibTrans" cxnId="{1B7D8D6D-5C4B-4E3F-9FBE-41DC560B8774}">
      <dgm:prSet/>
      <dgm:spPr/>
      <dgm:t>
        <a:bodyPr/>
        <a:lstStyle/>
        <a:p>
          <a:endParaRPr lang="en-US"/>
        </a:p>
      </dgm:t>
    </dgm:pt>
    <dgm:pt modelId="{0D8176B1-5F09-40AC-97B0-EC825128DC1D}">
      <dgm:prSet/>
      <dgm:spPr/>
      <dgm:t>
        <a:bodyPr/>
        <a:lstStyle/>
        <a:p>
          <a:r>
            <a:rPr lang="en-US"/>
            <a:t>Creepiness boils down to an intuition of future threat</a:t>
          </a:r>
        </a:p>
      </dgm:t>
    </dgm:pt>
    <dgm:pt modelId="{3BF0A352-DFEC-4E61-BDAB-A9D99466CFFA}" type="parTrans" cxnId="{8F5DB700-EE8E-44B5-B86B-586A4BAB9B8C}">
      <dgm:prSet/>
      <dgm:spPr/>
      <dgm:t>
        <a:bodyPr/>
        <a:lstStyle/>
        <a:p>
          <a:endParaRPr lang="en-US"/>
        </a:p>
      </dgm:t>
    </dgm:pt>
    <dgm:pt modelId="{783640C9-F3C4-4D78-A7FA-E4B5230A518D}" type="sibTrans" cxnId="{8F5DB700-EE8E-44B5-B86B-586A4BAB9B8C}">
      <dgm:prSet/>
      <dgm:spPr/>
      <dgm:t>
        <a:bodyPr/>
        <a:lstStyle/>
        <a:p>
          <a:endParaRPr lang="en-US"/>
        </a:p>
      </dgm:t>
    </dgm:pt>
    <dgm:pt modelId="{D2CAEB86-F468-4B78-AA01-3944E8EC4BDD}">
      <dgm:prSet/>
      <dgm:spPr/>
      <dgm:t>
        <a:bodyPr/>
        <a:lstStyle/>
        <a:p>
          <a:r>
            <a:rPr lang="en-US"/>
            <a:t>Subordinating Inclusion</a:t>
          </a:r>
        </a:p>
      </dgm:t>
    </dgm:pt>
    <dgm:pt modelId="{D8CC8082-D87D-4155-8C3E-E948A2D59FAD}" type="parTrans" cxnId="{D483812C-8E7C-42D3-8E58-EEF5E06576B3}">
      <dgm:prSet/>
      <dgm:spPr/>
      <dgm:t>
        <a:bodyPr/>
        <a:lstStyle/>
        <a:p>
          <a:endParaRPr lang="en-US"/>
        </a:p>
      </dgm:t>
    </dgm:pt>
    <dgm:pt modelId="{B9109FC1-9E84-4911-81DF-7BC5168219B8}" type="sibTrans" cxnId="{D483812C-8E7C-42D3-8E58-EEF5E06576B3}">
      <dgm:prSet/>
      <dgm:spPr/>
      <dgm:t>
        <a:bodyPr/>
        <a:lstStyle/>
        <a:p>
          <a:endParaRPr lang="en-US"/>
        </a:p>
      </dgm:t>
    </dgm:pt>
    <dgm:pt modelId="{3F3A15B4-3CDF-41A7-998B-5BF02505BE29}">
      <dgm:prSet/>
      <dgm:spPr/>
      <dgm:t>
        <a:bodyPr/>
        <a:lstStyle/>
        <a:p>
          <a:r>
            <a:rPr lang="en-US"/>
            <a:t>Condition of inclusion is to engage in activity that maintains or entrenches one’s subordinate status</a:t>
          </a:r>
        </a:p>
      </dgm:t>
    </dgm:pt>
    <dgm:pt modelId="{1A2257C6-1483-4964-BD9D-2E26DE6F7DF4}" type="parTrans" cxnId="{F949EFEA-FE8D-4DD9-A5BC-D115CD611FB9}">
      <dgm:prSet/>
      <dgm:spPr/>
      <dgm:t>
        <a:bodyPr/>
        <a:lstStyle/>
        <a:p>
          <a:endParaRPr lang="en-US"/>
        </a:p>
      </dgm:t>
    </dgm:pt>
    <dgm:pt modelId="{65040220-11AC-4866-9593-5AD88096E05A}" type="sibTrans" cxnId="{F949EFEA-FE8D-4DD9-A5BC-D115CD611FB9}">
      <dgm:prSet/>
      <dgm:spPr/>
      <dgm:t>
        <a:bodyPr/>
        <a:lstStyle/>
        <a:p>
          <a:endParaRPr lang="en-US"/>
        </a:p>
      </dgm:t>
    </dgm:pt>
    <dgm:pt modelId="{F7EE24A5-1AFC-4FDB-898B-E12C8B88048C}" type="pres">
      <dgm:prSet presAssocID="{F2B7D140-222A-40D2-9371-056D7F6829E9}" presName="linear" presStyleCnt="0">
        <dgm:presLayoutVars>
          <dgm:animLvl val="lvl"/>
          <dgm:resizeHandles val="exact"/>
        </dgm:presLayoutVars>
      </dgm:prSet>
      <dgm:spPr/>
    </dgm:pt>
    <dgm:pt modelId="{3696A364-37AB-4C12-9907-5C36F31A1E65}" type="pres">
      <dgm:prSet presAssocID="{7EAB01F9-1E3B-4B9E-B2E9-ED3302960C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B4D7CDF-C487-418A-9FD2-BB0E5777C7B6}" type="pres">
      <dgm:prSet presAssocID="{7EAB01F9-1E3B-4B9E-B2E9-ED3302960C8B}" presName="childText" presStyleLbl="revTx" presStyleIdx="0" presStyleCnt="3">
        <dgm:presLayoutVars>
          <dgm:bulletEnabled val="1"/>
        </dgm:presLayoutVars>
      </dgm:prSet>
      <dgm:spPr/>
    </dgm:pt>
    <dgm:pt modelId="{E9A71428-AEBB-4592-9DE7-BC8AC06EB4CD}" type="pres">
      <dgm:prSet presAssocID="{3261B3D1-734B-400C-9919-8A8F3C83D7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208457-464B-48B2-A052-965D5DD8F15E}" type="pres">
      <dgm:prSet presAssocID="{3261B3D1-734B-400C-9919-8A8F3C83D754}" presName="childText" presStyleLbl="revTx" presStyleIdx="1" presStyleCnt="3">
        <dgm:presLayoutVars>
          <dgm:bulletEnabled val="1"/>
        </dgm:presLayoutVars>
      </dgm:prSet>
      <dgm:spPr/>
    </dgm:pt>
    <dgm:pt modelId="{D090AAFB-AC17-4AEA-A671-2E2E61B98315}" type="pres">
      <dgm:prSet presAssocID="{D2CAEB86-F468-4B78-AA01-3944E8EC4BD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519448D-E36E-4ECF-80CB-4CE2BC93CB2A}" type="pres">
      <dgm:prSet presAssocID="{D2CAEB86-F468-4B78-AA01-3944E8EC4BD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F5DB700-EE8E-44B5-B86B-586A4BAB9B8C}" srcId="{3261B3D1-734B-400C-9919-8A8F3C83D754}" destId="{0D8176B1-5F09-40AC-97B0-EC825128DC1D}" srcOrd="0" destOrd="0" parTransId="{3BF0A352-DFEC-4E61-BDAB-A9D99466CFFA}" sibTransId="{783640C9-F3C4-4D78-A7FA-E4B5230A518D}"/>
    <dgm:cxn modelId="{6BD9C229-6102-4F50-8FFB-23C3790E997A}" type="presOf" srcId="{3261B3D1-734B-400C-9919-8A8F3C83D754}" destId="{E9A71428-AEBB-4592-9DE7-BC8AC06EB4CD}" srcOrd="0" destOrd="0" presId="urn:microsoft.com/office/officeart/2005/8/layout/vList2"/>
    <dgm:cxn modelId="{D483812C-8E7C-42D3-8E58-EEF5E06576B3}" srcId="{F2B7D140-222A-40D2-9371-056D7F6829E9}" destId="{D2CAEB86-F468-4B78-AA01-3944E8EC4BDD}" srcOrd="2" destOrd="0" parTransId="{D8CC8082-D87D-4155-8C3E-E948A2D59FAD}" sibTransId="{B9109FC1-9E84-4911-81DF-7BC5168219B8}"/>
    <dgm:cxn modelId="{1B3B7B30-6FA6-43E6-B0D5-E5E897DF1EA2}" type="presOf" srcId="{3F3A15B4-3CDF-41A7-998B-5BF02505BE29}" destId="{9519448D-E36E-4ECF-80CB-4CE2BC93CB2A}" srcOrd="0" destOrd="0" presId="urn:microsoft.com/office/officeart/2005/8/layout/vList2"/>
    <dgm:cxn modelId="{8C04B04C-F3B7-4F8A-9F46-75DDBB39854F}" type="presOf" srcId="{0D8176B1-5F09-40AC-97B0-EC825128DC1D}" destId="{D1208457-464B-48B2-A052-965D5DD8F15E}" srcOrd="0" destOrd="0" presId="urn:microsoft.com/office/officeart/2005/8/layout/vList2"/>
    <dgm:cxn modelId="{1B7D8D6D-5C4B-4E3F-9FBE-41DC560B8774}" srcId="{F2B7D140-222A-40D2-9371-056D7F6829E9}" destId="{3261B3D1-734B-400C-9919-8A8F3C83D754}" srcOrd="1" destOrd="0" parTransId="{0C572730-F54B-4115-A58E-F427F65039D2}" sibTransId="{A20A14F9-66B3-4852-9485-200782EB5406}"/>
    <dgm:cxn modelId="{7021455A-36DC-4A78-8423-DDAC57021E02}" type="presOf" srcId="{48994764-A104-4FB5-965F-3378E7708A88}" destId="{CB4D7CDF-C487-418A-9FD2-BB0E5777C7B6}" srcOrd="0" destOrd="2" presId="urn:microsoft.com/office/officeart/2005/8/layout/vList2"/>
    <dgm:cxn modelId="{5BF95E85-F6B6-4240-A8C7-BC3D5D904929}" type="presOf" srcId="{9E07779E-6FD4-4A50-87D2-1D11B4A73AFA}" destId="{CB4D7CDF-C487-418A-9FD2-BB0E5777C7B6}" srcOrd="0" destOrd="1" presId="urn:microsoft.com/office/officeart/2005/8/layout/vList2"/>
    <dgm:cxn modelId="{E3BB709A-248A-4ADF-B011-A0C34C76CE31}" type="presOf" srcId="{7EAB01F9-1E3B-4B9E-B2E9-ED3302960C8B}" destId="{3696A364-37AB-4C12-9907-5C36F31A1E65}" srcOrd="0" destOrd="0" presId="urn:microsoft.com/office/officeart/2005/8/layout/vList2"/>
    <dgm:cxn modelId="{988CFEA6-0591-42DF-8DB6-56B5316F1849}" type="presOf" srcId="{D2CAEB86-F468-4B78-AA01-3944E8EC4BDD}" destId="{D090AAFB-AC17-4AEA-A671-2E2E61B98315}" srcOrd="0" destOrd="0" presId="urn:microsoft.com/office/officeart/2005/8/layout/vList2"/>
    <dgm:cxn modelId="{1E3ACFB6-B844-44E4-9B5C-E97F42B41B0D}" srcId="{B2BC19DF-2BCD-4BEC-AFC8-4CEE234CEE48}" destId="{9E07779E-6FD4-4A50-87D2-1D11B4A73AFA}" srcOrd="0" destOrd="0" parTransId="{EBD2AA2F-CFB3-49F4-8E61-6038913DDF96}" sibTransId="{C4BD86B9-F91E-499D-B25F-F2F125055424}"/>
    <dgm:cxn modelId="{CA2DCBC0-19A8-43FA-8320-02C893C070FF}" srcId="{F2B7D140-222A-40D2-9371-056D7F6829E9}" destId="{7EAB01F9-1E3B-4B9E-B2E9-ED3302960C8B}" srcOrd="0" destOrd="0" parTransId="{76EDD87D-9DBF-465E-9E39-EEF7AEC3BFD4}" sibTransId="{C4A7EE81-E9D0-44FA-B5B3-A5AF6F288637}"/>
    <dgm:cxn modelId="{122806D5-7F6B-480B-AB57-12D19EA7B096}" srcId="{B2BC19DF-2BCD-4BEC-AFC8-4CEE234CEE48}" destId="{48994764-A104-4FB5-965F-3378E7708A88}" srcOrd="1" destOrd="0" parTransId="{F4B182CE-DF5A-4EE2-8AA9-3072A0B90A0B}" sibTransId="{0D502C06-FB2B-42F9-BB99-D7E5D7949DBD}"/>
    <dgm:cxn modelId="{BB909BE3-A0F0-4E36-9539-750CE3BE7FB8}" type="presOf" srcId="{F2B7D140-222A-40D2-9371-056D7F6829E9}" destId="{F7EE24A5-1AFC-4FDB-898B-E12C8B88048C}" srcOrd="0" destOrd="0" presId="urn:microsoft.com/office/officeart/2005/8/layout/vList2"/>
    <dgm:cxn modelId="{F949EFEA-FE8D-4DD9-A5BC-D115CD611FB9}" srcId="{D2CAEB86-F468-4B78-AA01-3944E8EC4BDD}" destId="{3F3A15B4-3CDF-41A7-998B-5BF02505BE29}" srcOrd="0" destOrd="0" parTransId="{1A2257C6-1483-4964-BD9D-2E26DE6F7DF4}" sibTransId="{65040220-11AC-4866-9593-5AD88096E05A}"/>
    <dgm:cxn modelId="{4A353EF2-4665-4AFA-86C1-F768F3D5482A}" type="presOf" srcId="{B2BC19DF-2BCD-4BEC-AFC8-4CEE234CEE48}" destId="{CB4D7CDF-C487-418A-9FD2-BB0E5777C7B6}" srcOrd="0" destOrd="0" presId="urn:microsoft.com/office/officeart/2005/8/layout/vList2"/>
    <dgm:cxn modelId="{EDCD1BF8-C902-42ED-A81D-7DF7E8BD892F}" srcId="{7EAB01F9-1E3B-4B9E-B2E9-ED3302960C8B}" destId="{B2BC19DF-2BCD-4BEC-AFC8-4CEE234CEE48}" srcOrd="0" destOrd="0" parTransId="{F2A2601F-9CA4-43D2-8134-84BFAABC6FF6}" sibTransId="{ECA2E5F9-0339-4762-BE9C-46CF29177363}"/>
    <dgm:cxn modelId="{4076757B-C6E1-49AE-8F21-76EB50886CEB}" type="presParOf" srcId="{F7EE24A5-1AFC-4FDB-898B-E12C8B88048C}" destId="{3696A364-37AB-4C12-9907-5C36F31A1E65}" srcOrd="0" destOrd="0" presId="urn:microsoft.com/office/officeart/2005/8/layout/vList2"/>
    <dgm:cxn modelId="{36C5339E-C270-445F-9BB6-839BFACC4B2E}" type="presParOf" srcId="{F7EE24A5-1AFC-4FDB-898B-E12C8B88048C}" destId="{CB4D7CDF-C487-418A-9FD2-BB0E5777C7B6}" srcOrd="1" destOrd="0" presId="urn:microsoft.com/office/officeart/2005/8/layout/vList2"/>
    <dgm:cxn modelId="{67E7E921-629E-4272-961B-A3164D0C8CB6}" type="presParOf" srcId="{F7EE24A5-1AFC-4FDB-898B-E12C8B88048C}" destId="{E9A71428-AEBB-4592-9DE7-BC8AC06EB4CD}" srcOrd="2" destOrd="0" presId="urn:microsoft.com/office/officeart/2005/8/layout/vList2"/>
    <dgm:cxn modelId="{B86A42AB-291A-483B-A37F-BFF8F2B9D345}" type="presParOf" srcId="{F7EE24A5-1AFC-4FDB-898B-E12C8B88048C}" destId="{D1208457-464B-48B2-A052-965D5DD8F15E}" srcOrd="3" destOrd="0" presId="urn:microsoft.com/office/officeart/2005/8/layout/vList2"/>
    <dgm:cxn modelId="{753816BB-044E-42F5-9987-243B33667E72}" type="presParOf" srcId="{F7EE24A5-1AFC-4FDB-898B-E12C8B88048C}" destId="{D090AAFB-AC17-4AEA-A671-2E2E61B98315}" srcOrd="4" destOrd="0" presId="urn:microsoft.com/office/officeart/2005/8/layout/vList2"/>
    <dgm:cxn modelId="{979481C0-CC8F-4B16-8197-A88938EEC00B}" type="presParOf" srcId="{F7EE24A5-1AFC-4FDB-898B-E12C8B88048C}" destId="{9519448D-E36E-4ECF-80CB-4CE2BC93CB2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6A364-37AB-4C12-9907-5C36F31A1E65}">
      <dsp:nvSpPr>
        <dsp:cNvPr id="0" name=""/>
        <dsp:cNvSpPr/>
      </dsp:nvSpPr>
      <dsp:spPr>
        <a:xfrm>
          <a:off x="0" y="64783"/>
          <a:ext cx="6513603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Predatory Inclusion</a:t>
          </a:r>
        </a:p>
      </dsp:txBody>
      <dsp:txXfrm>
        <a:off x="38638" y="103421"/>
        <a:ext cx="6436327" cy="714229"/>
      </dsp:txXfrm>
    </dsp:sp>
    <dsp:sp modelId="{CB4D7CDF-C487-418A-9FD2-BB0E5777C7B6}">
      <dsp:nvSpPr>
        <dsp:cNvPr id="0" name=""/>
        <dsp:cNvSpPr/>
      </dsp:nvSpPr>
      <dsp:spPr>
        <a:xfrm>
          <a:off x="0" y="856288"/>
          <a:ext cx="6513603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Credit enables, debt constrains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Keeanga-Yamahtta Taylor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Seamster &amp; Charron-Chenier </a:t>
          </a:r>
        </a:p>
      </dsp:txBody>
      <dsp:txXfrm>
        <a:off x="0" y="856288"/>
        <a:ext cx="6513603" cy="1366200"/>
      </dsp:txXfrm>
    </dsp:sp>
    <dsp:sp modelId="{E9A71428-AEBB-4592-9DE7-BC8AC06EB4CD}">
      <dsp:nvSpPr>
        <dsp:cNvPr id="0" name=""/>
        <dsp:cNvSpPr/>
      </dsp:nvSpPr>
      <dsp:spPr>
        <a:xfrm>
          <a:off x="0" y="2222488"/>
          <a:ext cx="6513603" cy="79150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Creepy Inclusion</a:t>
          </a:r>
        </a:p>
      </dsp:txBody>
      <dsp:txXfrm>
        <a:off x="38638" y="2261126"/>
        <a:ext cx="6436327" cy="714229"/>
      </dsp:txXfrm>
    </dsp:sp>
    <dsp:sp modelId="{D1208457-464B-48B2-A052-965D5DD8F15E}">
      <dsp:nvSpPr>
        <dsp:cNvPr id="0" name=""/>
        <dsp:cNvSpPr/>
      </dsp:nvSpPr>
      <dsp:spPr>
        <a:xfrm>
          <a:off x="0" y="3013993"/>
          <a:ext cx="6513603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Creepiness boils down to an intuition of future threat</a:t>
          </a:r>
        </a:p>
      </dsp:txBody>
      <dsp:txXfrm>
        <a:off x="0" y="3013993"/>
        <a:ext cx="6513603" cy="819720"/>
      </dsp:txXfrm>
    </dsp:sp>
    <dsp:sp modelId="{D090AAFB-AC17-4AEA-A671-2E2E61B98315}">
      <dsp:nvSpPr>
        <dsp:cNvPr id="0" name=""/>
        <dsp:cNvSpPr/>
      </dsp:nvSpPr>
      <dsp:spPr>
        <a:xfrm>
          <a:off x="0" y="3833713"/>
          <a:ext cx="6513603" cy="7915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Subordinating Inclusion</a:t>
          </a:r>
        </a:p>
      </dsp:txBody>
      <dsp:txXfrm>
        <a:off x="38638" y="3872351"/>
        <a:ext cx="6436327" cy="714229"/>
      </dsp:txXfrm>
    </dsp:sp>
    <dsp:sp modelId="{9519448D-E36E-4ECF-80CB-4CE2BC93CB2A}">
      <dsp:nvSpPr>
        <dsp:cNvPr id="0" name=""/>
        <dsp:cNvSpPr/>
      </dsp:nvSpPr>
      <dsp:spPr>
        <a:xfrm>
          <a:off x="0" y="4625218"/>
          <a:ext cx="6513603" cy="119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Condition of inclusion is to engage in activity that maintains or entrenches one’s subordinate status</a:t>
          </a:r>
        </a:p>
      </dsp:txBody>
      <dsp:txXfrm>
        <a:off x="0" y="4625218"/>
        <a:ext cx="6513603" cy="1195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7B295-6180-47FF-A88E-E45E4CB774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72A11-CC95-4377-8995-C63B14752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6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ocial_indicator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72A11-CC95-4377-8995-C63B147526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 tooltip="Social indicator"/>
              </a:rPr>
              <a:t>http://en.wikipedia.org/wiki/Social_indicator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68B5E-1B02-46E9-807B-0E267CD81E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contents of a person’s smartphone, including who and when you call and receive messages, what apps are on the device, location data, and more.” </a:t>
            </a:r>
          </a:p>
          <a:p>
            <a:r>
              <a:rPr lang="en-US" dirty="0"/>
              <a:t>https://privacyinternational.org/node/1499?PageSpeed=noscript (Aug. 30, 2017). See also Josh Chin &amp; Gillian Wong, China’s New Tool for Social Control: A Credit Rating for Everything, Wall St. J., Nov. 28, 2016, at https://www.wsj.com/articles/chinas-new-tool-for-social-control-acredit-rating-for-everything-1480351590; Ian Bogos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A229-032C-4039-BE6D-B4FA088C66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https://privacyinternational.org/node/1499?PageSpeed=noscript (Aug. 30, 2017). See also Josh Chin &amp; Gillian Wong, China’s New Tool for Social Control: A Credit Rating for Everything, Wall St. J., Nov. 28, 2016, at https://www.wsj.com/articles/chinas-new-tool-for-social-control-acredit-rating-for-everything-1480351590; Ian Bogos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A229-032C-4039-BE6D-B4FA088C66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5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CA229-032C-4039-BE6D-B4FA088C66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5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Predatory Inclusion and Education Debt: Rethinking the Racial Wealth Gap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A229-032C-4039-BE6D-B4FA088C66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1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ED54A-9E8F-4413-886F-8DA367905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62F76-535E-48C0-8B83-AB9F58A57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25452-4804-434F-9AA9-199E3F3D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8C70-4731-434C-8B7F-923EFEF92B4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DD90D-F2AE-4036-83F1-94DC7FE1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25CC1-BA6E-4210-AD10-AC9E48F5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DBEE-7438-4835-AB86-36A6CD70B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7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19FA-293E-488D-8222-80722905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B8F3A-A3B1-4C69-8DD0-E0CB3F0BE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49070-766A-464D-B473-84D2B401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8C70-4731-434C-8B7F-923EFEF92B4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DEC94-720B-4FE8-9FE4-9E94DEB4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E9D9A-40AD-4C91-98D4-5DEC1264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DBEE-7438-4835-AB86-36A6CD70B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6C494C-152C-4CD1-9A17-059987AD2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34A5B-5CA4-4993-A37B-30181A482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1D7E1-D3FD-4344-B659-3EC0F153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8C70-4731-434C-8B7F-923EFEF92B4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B2F25-1015-4303-9786-88422F4E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72E7-A0DA-4042-A73B-0B0F05DF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DBEE-7438-4835-AB86-36A6CD70B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1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0E48-B666-456B-8F88-5D60D0CE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A990D-AEF5-4C1D-8519-C259C9220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C38C8-A4E5-4ED6-B908-9986DFE09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8C70-4731-434C-8B7F-923EFEF92B4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83F9E-5A1F-4D1A-AD10-B30CE5B7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416B5-E40B-41E6-B8C4-41F71157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DBEE-7438-4835-AB86-36A6CD70B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6DCB8-2301-420D-B943-205E0674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54C8E-8A75-4DE9-9B78-A069C86DF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A2F3A-EFBE-498F-AF4E-E0B47F4A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8C70-4731-434C-8B7F-923EFEF92B4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11429-C92A-4F4E-BE94-5C0ABEC6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D7B2B-74F8-4BDB-9381-4457E4B2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DBEE-7438-4835-AB86-36A6CD70B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700F-B9D5-4A31-AFD2-F334BDA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DD8E7-B582-46B1-8998-B98D1CA1D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7E78E-83EA-4342-AA70-A1B0939A7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9F75C-DB84-4A52-80F0-B1267EAA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8C70-4731-434C-8B7F-923EFEF92B4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7FE9E-2420-4965-874F-686A16DA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31B2F-5C66-4AC5-8F8F-73CA3EDB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DBEE-7438-4835-AB86-36A6CD70B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8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CCA0-5516-45A3-BC54-4B667940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06DCF-8CE5-494A-8362-DE17021A9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4E645-3EDB-461F-BCC7-AF8E6EB03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CC65E-4B13-49A9-9D76-E81C2AF08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8133C1-2B95-4CC6-906B-7F00832D1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E7F5FC-8DA2-4313-9D04-1CDDEFCD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8C70-4731-434C-8B7F-923EFEF92B4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2CB1FA-B210-454E-B3A3-C4593F6F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23164-BB5E-4072-9841-EE00A438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DBEE-7438-4835-AB86-36A6CD70B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39EB-7461-4E4D-9C6C-D1BCA74BD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0BD1F-140D-4DFB-BBFC-7481167C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8C70-4731-434C-8B7F-923EFEF92B4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5C265-ABA3-467E-B591-1DD0E51AD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48E06-DC05-453F-9F55-D13446D8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DBEE-7438-4835-AB86-36A6CD70B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8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A38DC3-2157-4408-BE5D-C8A42690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8C70-4731-434C-8B7F-923EFEF92B4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28F3D-2944-4268-8BC8-656DDC80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F3FA6-3E6A-4A45-98A5-52B6A027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DBEE-7438-4835-AB86-36A6CD70B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2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3FC0-1555-46B9-8E12-A0DB1AE8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C1951-2889-4214-B1ED-35AE0D8E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9AFAC-EB44-44F3-955B-E0762E656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100B3-C7D2-4270-AF61-24436971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8C70-4731-434C-8B7F-923EFEF92B4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5F7AF-8BBE-4654-9A72-95193541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AE63A-4C37-4AF8-BADF-E64F1360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DBEE-7438-4835-AB86-36A6CD70B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4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01B8C-2DC5-45D3-9B09-5D6257592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9FD7D-1891-4D0C-B3B7-42198BA0B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89DFA-6EB4-403B-8BB5-1521FE5AC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2A48E-3FB3-4225-9391-26709B92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8C70-4731-434C-8B7F-923EFEF92B4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2AF94-0C6C-44F6-8FF1-2B3F3D3A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E2EB8-2D67-47BB-9B2B-C78EB11A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DBEE-7438-4835-AB86-36A6CD70B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7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41EA-96EB-40C3-BF9B-87E170E3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6277A-816E-4E21-A023-D8ED5B53F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3D6D4-B853-42DB-8962-2043161A8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98C70-4731-434C-8B7F-923EFEF92B4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F110A-1811-4B38-B20B-1E47B71F5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3B97B-8E57-4520-9117-D5866D42E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6DBEE-7438-4835-AB86-36A6CD70B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harvard.edu/bgreen/publications/algorithmic-realism-expanding-boundaries-algorithmic-thought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3.0458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0889-8C6B-40B0-9CBB-853B8944F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Machines Judging Humans: </a:t>
            </a:r>
            <a:br>
              <a:rPr lang="en-US" dirty="0"/>
            </a:br>
            <a:r>
              <a:rPr lang="en-US" sz="4400" dirty="0"/>
              <a:t>The Perils of Formalizing Evaluative Criteria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490DB-36E0-4180-A864-30FA4CB6E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Frank Pasquale, University of Maryland</a:t>
            </a:r>
          </a:p>
          <a:p>
            <a:r>
              <a:rPr lang="en-US" dirty="0"/>
              <a:t>@</a:t>
            </a:r>
            <a:r>
              <a:rPr lang="en-US" dirty="0" err="1"/>
              <a:t>FrankPasquale</a:t>
            </a:r>
            <a:endParaRPr lang="en-US" dirty="0"/>
          </a:p>
          <a:p>
            <a:r>
              <a:rPr lang="en-US" dirty="0"/>
              <a:t>Presentation for HCAI Workshop</a:t>
            </a:r>
          </a:p>
          <a:p>
            <a:r>
              <a:rPr lang="en-US" dirty="0"/>
              <a:t>May 28, 2020</a:t>
            </a:r>
          </a:p>
        </p:txBody>
      </p:sp>
    </p:spTree>
    <p:extLst>
      <p:ext uri="{BB962C8B-B14F-4D97-AF65-F5344CB8AC3E}">
        <p14:creationId xmlns:p14="http://schemas.microsoft.com/office/powerpoint/2010/main" val="134770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Something to consider as ratings expand in health care…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361105"/>
              </p:ext>
            </p:extLst>
          </p:nvPr>
        </p:nvGraphicFramePr>
        <p:xfrm>
          <a:off x="1981200" y="1600200"/>
          <a:ext cx="8229600" cy="580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1560">
                <a:tc>
                  <a:txBody>
                    <a:bodyPr/>
                    <a:lstStyle/>
                    <a:p>
                      <a:r>
                        <a:rPr lang="en-US" dirty="0"/>
                        <a:t>Raters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Patients or their</a:t>
                      </a:r>
                      <a:r>
                        <a:rPr lang="en-US" baseline="0" dirty="0"/>
                        <a:t> agents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Doctors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Hospitals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 Insurers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dirty="0"/>
                        <a:t>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1.A. YouTube</a:t>
                      </a:r>
                      <a:r>
                        <a:rPr lang="en-US" baseline="0" dirty="0"/>
                        <a:t> comments on plastic surgery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2.A</a:t>
                      </a:r>
                      <a:r>
                        <a:rPr lang="en-US" baseline="0" dirty="0"/>
                        <a:t>. Medical Justice Database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3.A. </a:t>
                      </a:r>
                      <a:r>
                        <a:rPr lang="en-US" baseline="0" dirty="0"/>
                        <a:t>FICO adherence or compliance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Intelliscript</a:t>
                      </a:r>
                      <a:r>
                        <a:rPr lang="en-US" baseline="0" dirty="0"/>
                        <a:t> and databases on risk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dirty="0"/>
                        <a:t>B. Doctors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1.B. Angie’s List</a:t>
                      </a:r>
                    </a:p>
                    <a:p>
                      <a:r>
                        <a:rPr lang="en-US" dirty="0"/>
                        <a:t>Yelp/Consumer</a:t>
                      </a:r>
                      <a:r>
                        <a:rPr lang="en-US" baseline="0" dirty="0"/>
                        <a:t> Reviews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2.B.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Physician</a:t>
                      </a:r>
                      <a:r>
                        <a:rPr lang="en-US" baseline="0" dirty="0"/>
                        <a:t> peer review (HCQIA)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3.C.</a:t>
                      </a:r>
                      <a:r>
                        <a:rPr lang="en-US" baseline="0" dirty="0"/>
                        <a:t> ACO dashboards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4.B.</a:t>
                      </a:r>
                      <a:r>
                        <a:rPr lang="en-US" baseline="0" dirty="0"/>
                        <a:t> NY AG Settlement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dirty="0"/>
                        <a:t>C. Hospitals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1.C. Consumer</a:t>
                      </a:r>
                      <a:r>
                        <a:rPr lang="en-US" baseline="0" dirty="0"/>
                        <a:t> Reports/Hospital Compare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2.C.</a:t>
                      </a:r>
                      <a:r>
                        <a:rPr lang="en-US" baseline="0" dirty="0"/>
                        <a:t> </a:t>
                      </a:r>
                      <a:r>
                        <a:rPr lang="en-US" i="0" baseline="0" dirty="0"/>
                        <a:t>Discussion forums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3.C.</a:t>
                      </a:r>
                    </a:p>
                    <a:p>
                      <a:r>
                        <a:rPr lang="en-US" dirty="0"/>
                        <a:t>Comparative 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4.C.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Tiering</a:t>
                      </a:r>
                      <a:r>
                        <a:rPr lang="en-US" baseline="0" dirty="0"/>
                        <a:t> and cost-sharing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dirty="0"/>
                        <a:t>D. Insurers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1.D</a:t>
                      </a:r>
                      <a:r>
                        <a:rPr lang="en-US" baseline="0" dirty="0"/>
                        <a:t> Insurance exchanges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2.D. Payer reviews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3.D.</a:t>
                      </a:r>
                      <a:r>
                        <a:rPr lang="en-US" baseline="0" dirty="0"/>
                        <a:t> Rankings of “worst payers”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4.D</a:t>
                      </a:r>
                      <a:r>
                        <a:rPr lang="en-US" baseline="0" dirty="0"/>
                        <a:t> Medicare views on Medicare advantage</a:t>
                      </a:r>
                    </a:p>
                    <a:p>
                      <a:r>
                        <a:rPr lang="en-US" baseline="0" dirty="0"/>
                        <a:t>Reinsurance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23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4" y="365125"/>
            <a:ext cx="1110560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Finance example: </a:t>
            </a:r>
            <a:br>
              <a:rPr lang="en-US" dirty="0"/>
            </a:br>
            <a:r>
              <a:rPr lang="en-US" dirty="0"/>
              <a:t>Is this loan coded a “success” by proprietary </a:t>
            </a:r>
            <a:r>
              <a:rPr lang="en-US" dirty="0" err="1"/>
              <a:t>algos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Joe takes out a 35% APR loan from a lender.</a:t>
            </a:r>
          </a:p>
          <a:p>
            <a:r>
              <a:rPr lang="en-US" dirty="0"/>
              <a:t>Desperate to repay it, he does not buy food for his children for a few days, and falls behind on rent.</a:t>
            </a:r>
          </a:p>
          <a:p>
            <a:r>
              <a:rPr lang="en-US" dirty="0"/>
              <a:t>The lender is paid back in full and makes a profit.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000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70" y="3048001"/>
            <a:ext cx="21145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74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55E4F-D393-469F-9CCB-4BB44F83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Fair Deal?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6B492-2C6D-4AD8-B1A9-956F64ABEE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Vina cannot access credit because of a “thin credit file.”</a:t>
            </a:r>
          </a:p>
          <a:p>
            <a:r>
              <a:rPr lang="en-US" dirty="0"/>
              <a:t>A new fintech firm gives her a chance to obtain credit on good terms, if she allows it to download/analyze all information on her mobile phone during the term of the loan, and re-sell the data.</a:t>
            </a:r>
          </a:p>
          <a:p>
            <a:r>
              <a:rPr lang="en-US" dirty="0"/>
              <a:t>Vina gets a car loan and makes repayments on time.</a:t>
            </a:r>
          </a:p>
          <a:p>
            <a:r>
              <a:rPr lang="en-US" dirty="0"/>
              <a:t>She does not know what is done with her data, and cannot find out due to trade secrecy.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984731-6AA8-4B13-BAC2-0C9E9C2F8E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41225" y="1600201"/>
            <a:ext cx="27005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5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5050-7954-4DA4-866E-13B46BF8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these appropriate tools of evaluation?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34B4F-0799-4ED8-83C9-E833734415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“If lenders see political activity on someone’s Twitter account in India, they’ll consider repayment more difficult &amp; not lend to that individual.” </a:t>
            </a:r>
          </a:p>
          <a:p>
            <a:r>
              <a:rPr lang="en-US" dirty="0"/>
              <a:t>“[One firm] analyses the way you fill in a form (in addition to what you say in the form), and how you use a website, on what kind of device, and in what location.”</a:t>
            </a:r>
          </a:p>
          <a:p>
            <a:r>
              <a:rPr lang="en-US" dirty="0"/>
              <a:t>Parkinson’s prediction via mouse tremors.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8A9614-11F8-4615-8CB1-3B4715F6F3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2286" y="2133600"/>
            <a:ext cx="4038600" cy="1117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A970BF-AD27-4119-976F-E2FD3DDAB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607035"/>
            <a:ext cx="3162300" cy="17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87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AA0603-2EBD-4CA4-BCD9-343951B1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and Bias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3155626"/>
            <a:ext cx="3444240" cy="2935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Accuratism</a:t>
            </a:r>
            <a:r>
              <a:rPr lang="en-US" sz="2400" dirty="0"/>
              <a:t> frames answer to bias as “more data”</a:t>
            </a:r>
          </a:p>
          <a:p>
            <a:r>
              <a:rPr lang="en-US" sz="2400" dirty="0"/>
              <a:t>But critical social science questions that narrative.</a:t>
            </a:r>
          </a:p>
          <a:p>
            <a:endParaRPr 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22B01E-F866-4FC0-9836-E325F389BA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575" r="632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F30C39-4F7F-4C4A-A446-BA10DE9A12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47" b="1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57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EBB87-0BC4-452C-B3FB-2FC663C8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Troubling Versions of Financial Inclusion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6D25054-D5B0-4D2A-B5F5-3DB910C4E6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44021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400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C8E8-DE82-4A38-A73F-24AA86A1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Problems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FE72E-29F9-4F2A-9981-B75D05AC2F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Predatory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Creepy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Subordinating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21FDE-1455-4084-AA0C-8729786486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Usury law</a:t>
            </a:r>
          </a:p>
          <a:p>
            <a:r>
              <a:rPr lang="en-US" dirty="0"/>
              <a:t>Better outcome coding</a:t>
            </a:r>
          </a:p>
          <a:p>
            <a:endParaRPr lang="en-US" dirty="0"/>
          </a:p>
          <a:p>
            <a:r>
              <a:rPr lang="en-US" dirty="0"/>
              <a:t>Data limits </a:t>
            </a:r>
          </a:p>
          <a:p>
            <a:r>
              <a:rPr lang="en-US" dirty="0"/>
              <a:t>Non-alienability and erasure requirements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Credit cannot be based on certain action/inaction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58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5DEE-FB78-46C6-A409-4ED98EB9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Rival narratives of credit scoring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6CFBE-0E8C-4BB0-B976-25F7A71EDD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Fair allocation of credit according to risk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Redemption of “deadbeats” via opportunities to “rebuild” credit score.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CA500-D6C1-482C-80A0-5634C0E273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Subordination of the disadvantaged rationalized via algorithm</a:t>
            </a:r>
          </a:p>
          <a:p>
            <a:r>
              <a:rPr lang="en-US" dirty="0"/>
              <a:t>Machine for generating stigmatic harms that enable profit (higher interest rates).</a:t>
            </a:r>
          </a:p>
        </p:txBody>
      </p:sp>
    </p:spTree>
    <p:extLst>
      <p:ext uri="{BB962C8B-B14F-4D97-AF65-F5344CB8AC3E}">
        <p14:creationId xmlns:p14="http://schemas.microsoft.com/office/powerpoint/2010/main" val="2874726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B008E-482C-4B82-A6B1-300B5316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evaluative criteria cannot accommodate rival narratives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3D1266-B019-480A-827F-06B1862040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Formalizing projects tend to be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Driven toward maximizing or satisficing a metric</a:t>
            </a:r>
          </a:p>
          <a:p>
            <a:pPr lvl="1"/>
            <a:r>
              <a:rPr lang="en-US" dirty="0"/>
              <a:t>Rule based</a:t>
            </a:r>
          </a:p>
          <a:p>
            <a:r>
              <a:rPr lang="en-US" dirty="0"/>
              <a:t>AI may need “algorithmic realism” the way law needed “legal realism”</a:t>
            </a:r>
          </a:p>
          <a:p>
            <a:pPr lvl="1"/>
            <a:r>
              <a:rPr lang="en-US" dirty="0"/>
              <a:t>Green B, Viljoen S. </a:t>
            </a:r>
            <a:r>
              <a:rPr lang="en-US" dirty="0">
                <a:hlinkClick r:id="rId2"/>
              </a:rPr>
              <a:t>Algorithmic Realism: Expanding the Boundaries of Algorithmic Thought</a:t>
            </a:r>
            <a:r>
              <a:rPr lang="en-US" dirty="0"/>
              <a:t>. Proceedings of the ACM Conference on Fairness, Accountability, and Transparency (FAT*). </a:t>
            </a:r>
            <a:r>
              <a:rPr lang="en-US"/>
              <a:t>2020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2C6BE-A231-4DA2-9724-A79B98E5C8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Recognition of the “shadow side” of technology requires: </a:t>
            </a:r>
          </a:p>
          <a:p>
            <a:pPr lvl="1"/>
            <a:r>
              <a:rPr lang="en-US" dirty="0"/>
              <a:t>Rethinking metrics</a:t>
            </a:r>
          </a:p>
          <a:p>
            <a:pPr lvl="1"/>
            <a:r>
              <a:rPr lang="en-US" dirty="0"/>
              <a:t>Rethinking data collection</a:t>
            </a:r>
          </a:p>
          <a:p>
            <a:pPr lvl="1"/>
            <a:r>
              <a:rPr lang="en-US" dirty="0"/>
              <a:t>Discretion to break or change rules</a:t>
            </a:r>
          </a:p>
          <a:p>
            <a:pPr lvl="2"/>
            <a:r>
              <a:rPr lang="en-US" dirty="0"/>
              <a:t>Who in relevant teams has authority to do this?</a:t>
            </a:r>
          </a:p>
          <a:p>
            <a:pPr lvl="2"/>
            <a:r>
              <a:rPr lang="en-US" dirty="0"/>
              <a:t>What is their background, their ideology, and their goals?</a:t>
            </a:r>
          </a:p>
        </p:txBody>
      </p:sp>
    </p:spTree>
    <p:extLst>
      <p:ext uri="{BB962C8B-B14F-4D97-AF65-F5344CB8AC3E}">
        <p14:creationId xmlns:p14="http://schemas.microsoft.com/office/powerpoint/2010/main" val="3774735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 Larger AI Debate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1"/>
            <a:ext cx="1776866" cy="266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1801"/>
            <a:ext cx="2047875" cy="271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1219201"/>
            <a:ext cx="17335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43763"/>
            <a:ext cx="1828800" cy="274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267200"/>
            <a:ext cx="17002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71925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8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DA777-59EF-4DB4-8594-B9746D546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nutshell…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D00F7-52CE-4497-8258-FC2714413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“Waves” of algorithmic accountability</a:t>
            </a:r>
          </a:p>
          <a:p>
            <a:pPr lvl="1"/>
            <a:r>
              <a:rPr lang="en-US" dirty="0"/>
              <a:t>Complementarity and tension</a:t>
            </a:r>
          </a:p>
          <a:p>
            <a:pPr lvl="1"/>
            <a:r>
              <a:rPr lang="en-US" dirty="0"/>
              <a:t>Financial and medical examples</a:t>
            </a:r>
          </a:p>
          <a:p>
            <a:r>
              <a:rPr lang="en-US" dirty="0"/>
              <a:t>Embedding AI in politico-economic narratives.</a:t>
            </a:r>
          </a:p>
          <a:p>
            <a:r>
              <a:rPr lang="en-US" dirty="0"/>
              <a:t>Reconceiving “narrow AI” as, in many cases, a form of intelligence augmentation (IA).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85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5563F-5AEA-45F9-AD80-02A65EE4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AI to 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6114F-AF0A-4C9C-B405-DA414FDFF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Responsible AI development is a critical social aim.</a:t>
            </a:r>
          </a:p>
          <a:p>
            <a:pPr lvl="1"/>
            <a:r>
              <a:rPr lang="en-US" i="1" dirty="0"/>
              <a:t>Toward a Fourth Law of Robotics, </a:t>
            </a:r>
            <a:r>
              <a:rPr lang="en-US" dirty="0"/>
              <a:t>Ohio St. L. J. (2018)</a:t>
            </a:r>
          </a:p>
          <a:p>
            <a:r>
              <a:rPr lang="en-US" dirty="0"/>
              <a:t>Contemporary AI development is data-intensive. Several overlapping legal regimes govern data collection, analysis, and use.</a:t>
            </a:r>
          </a:p>
          <a:p>
            <a:pPr lvl="1"/>
            <a:r>
              <a:rPr lang="en-US" i="1" dirty="0"/>
              <a:t>Grand Bargains for Big Data, </a:t>
            </a:r>
            <a:r>
              <a:rPr lang="en-US" dirty="0"/>
              <a:t>Maryland L. Rev. (2013).</a:t>
            </a:r>
          </a:p>
          <a:p>
            <a:r>
              <a:rPr lang="en-US" dirty="0"/>
              <a:t>Inaccurate and inappropriate data can have massive adverse impacts.</a:t>
            </a:r>
          </a:p>
          <a:p>
            <a:pPr lvl="1"/>
            <a:r>
              <a:rPr lang="en-US" i="1" dirty="0"/>
              <a:t>The Black Box Society </a:t>
            </a:r>
            <a:r>
              <a:rPr lang="en-US" dirty="0"/>
              <a:t>(Harvard U.P., 2015). </a:t>
            </a:r>
          </a:p>
          <a:p>
            <a:r>
              <a:rPr lang="en-US" dirty="0"/>
              <a:t>In many critical areas of human evaluation, our goal should be less AI than “IA:” intelligence augmentation for responsible humans.</a:t>
            </a:r>
          </a:p>
          <a:p>
            <a:pPr lvl="1"/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3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F1E8B-DEA9-9A47-B7EF-E56DFA53C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formal rules lead to fairness? It May Depend on your Conceptions of the Rule of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A2BE6-9F5D-AE41-9C1B-6446189B2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Historicist</a:t>
            </a:r>
          </a:p>
          <a:p>
            <a:pPr lvl="1"/>
            <a:r>
              <a:rPr lang="en-US" dirty="0"/>
              <a:t>associate the rule of law with “rule by norms laid down by legitimate lawmaking authorities prior to their application to particular cases”</a:t>
            </a:r>
          </a:p>
          <a:p>
            <a:r>
              <a:rPr lang="en-US" dirty="0"/>
              <a:t>Formalist</a:t>
            </a:r>
          </a:p>
          <a:p>
            <a:pPr lvl="1"/>
            <a:r>
              <a:rPr lang="en-US" dirty="0"/>
              <a:t>defines “the ideal if not necessary form of ‘law’” as “that of a ‘rule,’ conceived as a clear prescription that exists prior to its application and that determines appropriate conduct or legal outcomes.” </a:t>
            </a:r>
          </a:p>
          <a:p>
            <a:pPr lvl="2"/>
            <a:r>
              <a:rPr lang="en-US" dirty="0"/>
              <a:t>Richard H. Fallon, Jr., </a:t>
            </a:r>
            <a:r>
              <a:rPr lang="en-US" i="1" dirty="0"/>
              <a:t>The Rule of Law as a Concept in Constitutional Discourse, </a:t>
            </a:r>
            <a:r>
              <a:rPr lang="en-US" dirty="0"/>
              <a:t>97 </a:t>
            </a:r>
            <a:r>
              <a:rPr lang="en-US" cap="small" dirty="0"/>
              <a:t>Colum. L. Rev</a:t>
            </a:r>
            <a:r>
              <a:rPr lang="en-US" dirty="0"/>
              <a:t>. 1, 5 (1997)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7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8602-7D5A-004B-9034-F7FEE7A4B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Conception: Legal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F3AC-711E-5B43-AB10-0816E7501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Legal Process conceptions find the requisites of "law" necessary for the Rule of Law to be satisfied by a mixture of 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procedural fairness in the development and application of legal norms, </a:t>
            </a:r>
          </a:p>
          <a:p>
            <a:pPr lvl="1"/>
            <a:r>
              <a:rPr lang="en-US" dirty="0"/>
              <a:t>(ii) an (assumed) internal connection between notions of law and reasonableness, </a:t>
            </a:r>
          </a:p>
          <a:p>
            <a:pPr lvl="1"/>
            <a:r>
              <a:rPr lang="en-US" dirty="0"/>
              <a:t>(iii) reasoned elaboration of the connection between recognized, pre-existing sources of legal authority and the determination of rights and responsibilities in particular cases, and </a:t>
            </a:r>
          </a:p>
          <a:p>
            <a:pPr lvl="1"/>
            <a:r>
              <a:rPr lang="en-US" dirty="0"/>
              <a:t>(iv) judicial review as a guarantor of procedural fairness and rational deliberation by legislative, executive, and administrative decisionmakers. </a:t>
            </a:r>
          </a:p>
          <a:p>
            <a:pPr lvl="2"/>
            <a:r>
              <a:rPr lang="en-US" dirty="0"/>
              <a:t>Fallon, citing Hart &amp; Sacks, </a:t>
            </a:r>
            <a:r>
              <a:rPr lang="en-US" i="1" dirty="0"/>
              <a:t>The Legal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9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A8BA-010C-3546-9DB4-E1FA3002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Process is Expensive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B5572-D6CF-4248-9D8E-D8CAEECE3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Costly in economic terms to </a:t>
            </a:r>
          </a:p>
          <a:p>
            <a:pPr lvl="1"/>
            <a:r>
              <a:rPr lang="en-US" dirty="0"/>
              <a:t>Provide independent decisionmakers</a:t>
            </a:r>
          </a:p>
          <a:p>
            <a:pPr lvl="1"/>
            <a:r>
              <a:rPr lang="en-US" dirty="0"/>
              <a:t>Listen to both sides</a:t>
            </a:r>
          </a:p>
          <a:p>
            <a:pPr lvl="1"/>
            <a:r>
              <a:rPr lang="en-US" dirty="0"/>
              <a:t>Enable appeals</a:t>
            </a:r>
          </a:p>
          <a:p>
            <a:pPr lvl="1"/>
            <a:r>
              <a:rPr lang="en-US" dirty="0"/>
              <a:t>Write opinions or statements of basis and purpose</a:t>
            </a:r>
          </a:p>
          <a:p>
            <a:r>
              <a:rPr lang="en-US" dirty="0"/>
              <a:t>Costly in terms of power</a:t>
            </a:r>
          </a:p>
          <a:p>
            <a:r>
              <a:rPr lang="en-US" dirty="0"/>
              <a:t>So we see a turn to: </a:t>
            </a:r>
          </a:p>
          <a:p>
            <a:pPr lvl="1"/>
            <a:r>
              <a:rPr lang="en-US" dirty="0"/>
              <a:t>Simpler algorithms</a:t>
            </a:r>
          </a:p>
          <a:p>
            <a:pPr lvl="1"/>
            <a:r>
              <a:rPr lang="en-US" dirty="0"/>
              <a:t>Complex data processing</a:t>
            </a:r>
          </a:p>
          <a:p>
            <a:pPr lvl="1"/>
            <a:r>
              <a:rPr lang="en-US" dirty="0"/>
              <a:t>Scoring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7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64A64-A014-4CE1-94D3-11CE6523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Promise of Scoring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C063F9-34C9-4B8A-8597-FBBA706D2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74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5646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Agony of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/>
              <a:t>National Hospital Ratings Systems Share Few Common Scores And May Generate Confusion Instead Of Clarity”</a:t>
            </a:r>
          </a:p>
          <a:p>
            <a:pPr marL="0" indent="0">
              <a:buNone/>
            </a:pPr>
            <a:r>
              <a:rPr lang="en-US" b="1" dirty="0"/>
              <a:t>--Health Affairs, 2015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79360"/>
            <a:ext cx="2819400" cy="282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4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more worries…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52800" cy="4351338"/>
          </a:xfrm>
        </p:spPr>
        <p:txBody>
          <a:bodyPr/>
          <a:lstStyle/>
          <a:p>
            <a:r>
              <a:rPr lang="en-US" dirty="0"/>
              <a:t>What if they all did agree?</a:t>
            </a:r>
          </a:p>
          <a:p>
            <a:pPr lvl="1"/>
            <a:r>
              <a:rPr lang="en-US" dirty="0"/>
              <a:t>Death spiral for the bad?</a:t>
            </a:r>
          </a:p>
          <a:p>
            <a:pPr lvl="1"/>
            <a:r>
              <a:rPr lang="en-US" dirty="0"/>
              <a:t>Ordinarily good in markets, but…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DFFDD-2F10-4813-821D-061ABCCC7E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42" y="1401763"/>
            <a:ext cx="71628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041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Campbell’s and Goodhart’s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more any quantitative social indicator (or even some qualitative indicator) is used for social decision-making, </a:t>
            </a:r>
          </a:p>
          <a:p>
            <a:pPr lvl="1"/>
            <a:r>
              <a:rPr lang="en-US" dirty="0"/>
              <a:t>the more subject it will be to corruption pressures</a:t>
            </a:r>
          </a:p>
          <a:p>
            <a:pPr lvl="1"/>
            <a:r>
              <a:rPr lang="en-US" dirty="0"/>
              <a:t>and the more apt it will be to distort and corrupt the social processes it is intended to monitor.</a:t>
            </a:r>
          </a:p>
          <a:p>
            <a:r>
              <a:rPr lang="en-US" dirty="0"/>
              <a:t>Manheim and </a:t>
            </a:r>
            <a:r>
              <a:rPr lang="en-US" dirty="0" err="1"/>
              <a:t>Garrabrant</a:t>
            </a:r>
            <a:r>
              <a:rPr lang="en-US" dirty="0"/>
              <a:t>, Categorizing Variants of Goodhart's Law, </a:t>
            </a:r>
            <a:r>
              <a:rPr lang="en-US" dirty="0">
                <a:hlinkClick r:id="rId3"/>
              </a:rPr>
              <a:t>https://arxiv.org/abs/1803.04585</a:t>
            </a:r>
            <a:endParaRPr lang="en-US" dirty="0"/>
          </a:p>
          <a:p>
            <a:pPr lvl="1"/>
            <a:r>
              <a:rPr lang="en-US" dirty="0"/>
              <a:t>“When a measure becomes a target, it ceases to be a good measure.”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16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1269</Words>
  <Application>Microsoft Office PowerPoint</Application>
  <PresentationFormat>Widescreen</PresentationFormat>
  <Paragraphs>156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Machines Judging Humans:  The Perils of Formalizing Evaluative Criteria</vt:lpstr>
      <vt:lpstr>In a nutshell…</vt:lpstr>
      <vt:lpstr>Do formal rules lead to fairness? It May Depend on your Conceptions of the Rule of Law</vt:lpstr>
      <vt:lpstr>A Third Conception: Legal Process </vt:lpstr>
      <vt:lpstr>Legal Process is Expensive</vt:lpstr>
      <vt:lpstr>The Promise of Scoring</vt:lpstr>
      <vt:lpstr>The Agony of Scoring</vt:lpstr>
      <vt:lpstr>And more worries…</vt:lpstr>
      <vt:lpstr>Campbell’s and Goodhart’s Laws</vt:lpstr>
      <vt:lpstr>Something to consider as ratings expand in health care…</vt:lpstr>
      <vt:lpstr>Finance example:  Is this loan coded a “success” by proprietary algos?</vt:lpstr>
      <vt:lpstr>Is this a Fair Deal?</vt:lpstr>
      <vt:lpstr>Are these appropriate tools of evaluation?</vt:lpstr>
      <vt:lpstr>Data and Bias</vt:lpstr>
      <vt:lpstr>Troubling Versions of Financial Inclusion</vt:lpstr>
      <vt:lpstr>Matching Problems and Solutions</vt:lpstr>
      <vt:lpstr>Rival narratives of credit scoring</vt:lpstr>
      <vt:lpstr>Formal evaluative criteria cannot accommodate rival narratives</vt:lpstr>
      <vt:lpstr>A Larger AI Debate</vt:lpstr>
      <vt:lpstr>From AI to 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Machines Judging Humans:  The Perils of Formalizing Evaluative Criteria</dc:title>
  <dc:creator>John Smith</dc:creator>
  <cp:lastModifiedBy>Frank Pasquale</cp:lastModifiedBy>
  <cp:revision>7</cp:revision>
  <dcterms:created xsi:type="dcterms:W3CDTF">2020-02-07T03:20:22Z</dcterms:created>
  <dcterms:modified xsi:type="dcterms:W3CDTF">2020-05-28T15:57:54Z</dcterms:modified>
</cp:coreProperties>
</file>